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omments/comment1.xml" ContentType="application/vnd.openxmlformats-officedocument.presentationml.comment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324" r:id="rId2"/>
    <p:sldId id="261" r:id="rId3"/>
    <p:sldId id="258" r:id="rId4"/>
    <p:sldId id="257" r:id="rId5"/>
    <p:sldId id="263" r:id="rId6"/>
    <p:sldId id="336" r:id="rId7"/>
    <p:sldId id="265" r:id="rId8"/>
    <p:sldId id="275" r:id="rId9"/>
    <p:sldId id="311" r:id="rId10"/>
    <p:sldId id="312" r:id="rId11"/>
    <p:sldId id="287" r:id="rId12"/>
    <p:sldId id="288" r:id="rId13"/>
    <p:sldId id="290" r:id="rId14"/>
    <p:sldId id="293" r:id="rId15"/>
    <p:sldId id="292" r:id="rId16"/>
    <p:sldId id="295" r:id="rId17"/>
    <p:sldId id="296" r:id="rId18"/>
    <p:sldId id="298" r:id="rId19"/>
    <p:sldId id="299" r:id="rId20"/>
    <p:sldId id="300" r:id="rId21"/>
    <p:sldId id="301" r:id="rId22"/>
    <p:sldId id="302" r:id="rId23"/>
    <p:sldId id="303" r:id="rId24"/>
    <p:sldId id="306" r:id="rId25"/>
    <p:sldId id="307" r:id="rId26"/>
    <p:sldId id="308" r:id="rId27"/>
    <p:sldId id="309" r:id="rId28"/>
    <p:sldId id="304" r:id="rId29"/>
    <p:sldId id="310" r:id="rId30"/>
    <p:sldId id="313" r:id="rId31"/>
    <p:sldId id="315" r:id="rId32"/>
    <p:sldId id="316" r:id="rId33"/>
    <p:sldId id="318" r:id="rId34"/>
    <p:sldId id="314" r:id="rId35"/>
    <p:sldId id="322" r:id="rId36"/>
    <p:sldId id="327" r:id="rId37"/>
    <p:sldId id="326" r:id="rId38"/>
    <p:sldId id="328" r:id="rId39"/>
    <p:sldId id="329" r:id="rId40"/>
    <p:sldId id="330" r:id="rId41"/>
    <p:sldId id="331" r:id="rId42"/>
    <p:sldId id="332" r:id="rId43"/>
    <p:sldId id="334" r:id="rId44"/>
    <p:sldId id="335" r:id="rId45"/>
    <p:sldId id="333" r:id="rId46"/>
    <p:sldId id="338" r:id="rId47"/>
    <p:sldId id="337" r:id="rId4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3ACF215-6996-4D3A-937B-EB777930A910}">
          <p14:sldIdLst>
            <p14:sldId id="324"/>
            <p14:sldId id="261"/>
            <p14:sldId id="258"/>
            <p14:sldId id="257"/>
            <p14:sldId id="263"/>
            <p14:sldId id="336"/>
            <p14:sldId id="265"/>
            <p14:sldId id="275"/>
            <p14:sldId id="311"/>
            <p14:sldId id="312"/>
            <p14:sldId id="287"/>
            <p14:sldId id="288"/>
            <p14:sldId id="290"/>
            <p14:sldId id="293"/>
            <p14:sldId id="292"/>
            <p14:sldId id="295"/>
            <p14:sldId id="296"/>
            <p14:sldId id="298"/>
            <p14:sldId id="299"/>
            <p14:sldId id="300"/>
            <p14:sldId id="301"/>
            <p14:sldId id="302"/>
            <p14:sldId id="303"/>
            <p14:sldId id="306"/>
            <p14:sldId id="307"/>
            <p14:sldId id="308"/>
            <p14:sldId id="309"/>
            <p14:sldId id="304"/>
            <p14:sldId id="310"/>
            <p14:sldId id="313"/>
            <p14:sldId id="315"/>
            <p14:sldId id="316"/>
            <p14:sldId id="318"/>
            <p14:sldId id="314"/>
            <p14:sldId id="322"/>
          </p14:sldIdLst>
        </p14:section>
        <p14:section name="Untitled Section" id="{365CC1DF-FCC4-4425-BA42-05081B3744B1}">
          <p14:sldIdLst>
            <p14:sldId id="327"/>
            <p14:sldId id="326"/>
            <p14:sldId id="328"/>
            <p14:sldId id="329"/>
            <p14:sldId id="330"/>
            <p14:sldId id="331"/>
            <p14:sldId id="332"/>
            <p14:sldId id="334"/>
            <p14:sldId id="335"/>
            <p14:sldId id="333"/>
            <p14:sldId id="338"/>
            <p14:sldId id="337"/>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bby-Jo Salls" initials="BS" lastIdx="1" clrIdx="0">
    <p:extLst>
      <p:ext uri="{19B8F6BF-5375-455C-9EA6-DF929625EA0E}">
        <p15:presenceInfo xmlns:p15="http://schemas.microsoft.com/office/powerpoint/2012/main" userId="S-1-5-21-790525478-1580436667-682003330-3243" providerId="AD"/>
      </p:ext>
    </p:extLst>
  </p:cmAuthor>
  <p:cmAuthor id="2" name="Bobby-Jo Salls" initials="BJS" lastIdx="10" clrIdx="1">
    <p:extLst>
      <p:ext uri="{19B8F6BF-5375-455C-9EA6-DF929625EA0E}">
        <p15:presenceInfo xmlns:p15="http://schemas.microsoft.com/office/powerpoint/2012/main" userId="S::bobbyjo@VSBIT.ORG::70466531-d8e1-4dbd-b8c9-9c72581c5c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7F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52" autoAdjust="0"/>
    <p:restoredTop sz="94660"/>
  </p:normalViewPr>
  <p:slideViewPr>
    <p:cSldViewPr snapToGrid="0">
      <p:cViewPr varScale="1">
        <p:scale>
          <a:sx n="47" d="100"/>
          <a:sy n="47" d="100"/>
        </p:scale>
        <p:origin x="42" y="786"/>
      </p:cViewPr>
      <p:guideLst/>
    </p:cSldViewPr>
  </p:slideViewPr>
  <p:notesTextViewPr>
    <p:cViewPr>
      <p:scale>
        <a:sx n="1" d="1"/>
        <a:sy n="1" d="1"/>
      </p:scale>
      <p:origin x="0" y="0"/>
    </p:cViewPr>
  </p:notesTextViewPr>
  <p:sorterViewPr>
    <p:cViewPr>
      <p:scale>
        <a:sx n="100" d="100"/>
        <a:sy n="100" d="100"/>
      </p:scale>
      <p:origin x="0" y="-903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2-08-15T13:29:58.398" idx="7">
    <p:pos x="10" y="10"/>
    <p:text>needs updating</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9-29T10:15:22.015" idx="1">
    <p:pos x="10" y="10"/>
    <p:text/>
    <p:extLst>
      <p:ext uri="{C676402C-5697-4E1C-873F-D02D1690AC5C}">
        <p15:threadingInfo xmlns:p15="http://schemas.microsoft.com/office/powerpoint/2012/main" timeZoneBias="240"/>
      </p:ext>
    </p:extLst>
  </p:cm>
</p:cmLst>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4.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6.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7.xml.rels><?xml version="1.0" encoding="UTF-8" standalone="yes"?>
<Relationships xmlns="http://schemas.openxmlformats.org/package/2006/relationships"><Relationship Id="rId3" Type="http://schemas.openxmlformats.org/officeDocument/2006/relationships/hyperlink" Target="https://vehi.org/client_media/files/Health%20Benefits/Licensed%20Employee%20Cost%20Comparison%202023%20FY23%208.18.22.pdf" TargetMode="External"/><Relationship Id="rId2" Type="http://schemas.openxmlformats.org/officeDocument/2006/relationships/hyperlink" Target="https://vehi.org/client_media/files/Health%20Benefits/Plan%20Comparison%20for%20Licensed%20Employees.pdf" TargetMode="External"/><Relationship Id="rId1" Type="http://schemas.openxmlformats.org/officeDocument/2006/relationships/hyperlink" Target="https://vehi.org/licensed-employee/" TargetMode="External"/></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4.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6.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7.xml.rels><?xml version="1.0" encoding="UTF-8" standalone="yes"?>
<Relationships xmlns="http://schemas.openxmlformats.org/package/2006/relationships"><Relationship Id="rId3" Type="http://schemas.openxmlformats.org/officeDocument/2006/relationships/hyperlink" Target="https://vehi.org/client_media/files/Health%20Benefits/Licensed%20Employee%20Cost%20Comparison%202023%20FY23%208.18.22.pdf" TargetMode="External"/><Relationship Id="rId2" Type="http://schemas.openxmlformats.org/officeDocument/2006/relationships/hyperlink" Target="https://vehi.org/client_media/files/Health%20Benefits/Plan%20Comparison%20for%20Licensed%20Employees.pdf" TargetMode="External"/><Relationship Id="rId1" Type="http://schemas.openxmlformats.org/officeDocument/2006/relationships/hyperlink" Target="https://vehi.org/licensed-employee/"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576066-3259-4CD9-BFA0-D9A908020AD5}"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20B764E1-677E-425F-851D-B5A1A890A0CC}">
      <dgm:prSet/>
      <dgm:spPr/>
      <dgm:t>
        <a:bodyPr/>
        <a:lstStyle/>
        <a:p>
          <a:r>
            <a:rPr lang="en-US" b="1" dirty="0"/>
            <a:t>No employee is required to CHANGE VEHI </a:t>
          </a:r>
          <a:r>
            <a:rPr lang="en-US" b="1" u="none" dirty="0"/>
            <a:t>benefit plans </a:t>
          </a:r>
          <a:r>
            <a:rPr lang="en-US" b="1" dirty="0"/>
            <a:t>in 2023.</a:t>
          </a:r>
          <a:endParaRPr lang="en-US" dirty="0"/>
        </a:p>
      </dgm:t>
    </dgm:pt>
    <dgm:pt modelId="{EFC72337-9A32-4B1B-ABA1-5272924D0084}" type="parTrans" cxnId="{5247E5B3-DB0F-42FD-8E4C-E087BB0D0E3F}">
      <dgm:prSet/>
      <dgm:spPr/>
      <dgm:t>
        <a:bodyPr/>
        <a:lstStyle/>
        <a:p>
          <a:endParaRPr lang="en-US"/>
        </a:p>
      </dgm:t>
    </dgm:pt>
    <dgm:pt modelId="{8F7FD65E-9615-48CC-B9BA-ABF7E0E73FF1}" type="sibTrans" cxnId="{5247E5B3-DB0F-42FD-8E4C-E087BB0D0E3F}">
      <dgm:prSet/>
      <dgm:spPr/>
      <dgm:t>
        <a:bodyPr/>
        <a:lstStyle/>
        <a:p>
          <a:endParaRPr lang="en-US"/>
        </a:p>
      </dgm:t>
    </dgm:pt>
    <dgm:pt modelId="{3212FE28-B291-4A7A-BFB8-CC6DA812189E}">
      <dgm:prSet/>
      <dgm:spPr/>
      <dgm:t>
        <a:bodyPr/>
        <a:lstStyle/>
        <a:p>
          <a:r>
            <a:rPr lang="en-US" dirty="0"/>
            <a:t>You </a:t>
          </a:r>
          <a:r>
            <a:rPr lang="en-US" b="0" dirty="0"/>
            <a:t>may remain in the same plan </a:t>
          </a:r>
          <a:r>
            <a:rPr lang="en-US" dirty="0"/>
            <a:t>you are in now.  </a:t>
          </a:r>
        </a:p>
      </dgm:t>
    </dgm:pt>
    <dgm:pt modelId="{AC55416C-DE77-4109-89AF-5E6797D9CED7}" type="parTrans" cxnId="{983C3534-9B2C-4817-B357-5D2F993F1047}">
      <dgm:prSet/>
      <dgm:spPr/>
      <dgm:t>
        <a:bodyPr/>
        <a:lstStyle/>
        <a:p>
          <a:endParaRPr lang="en-US"/>
        </a:p>
      </dgm:t>
    </dgm:pt>
    <dgm:pt modelId="{1F422B8B-5848-4AC7-8DE7-CBEE04DA2893}" type="sibTrans" cxnId="{983C3534-9B2C-4817-B357-5D2F993F1047}">
      <dgm:prSet/>
      <dgm:spPr/>
      <dgm:t>
        <a:bodyPr/>
        <a:lstStyle/>
        <a:p>
          <a:endParaRPr lang="en-US"/>
        </a:p>
      </dgm:t>
    </dgm:pt>
    <dgm:pt modelId="{48C5F6B2-20AE-4500-83EC-E45CE48D099B}">
      <dgm:prSet/>
      <dgm:spPr/>
      <dgm:t>
        <a:bodyPr/>
        <a:lstStyle/>
        <a:p>
          <a:r>
            <a:rPr lang="en-US" dirty="0"/>
            <a:t>Unless required by your central office, you don’t need to sign-up again </a:t>
          </a:r>
          <a:r>
            <a:rPr lang="en-US" b="0" dirty="0"/>
            <a:t>to keep the same plan.</a:t>
          </a:r>
        </a:p>
      </dgm:t>
    </dgm:pt>
    <dgm:pt modelId="{A98E5E74-CAE7-4D19-A3D1-7E9E82CFF8D0}" type="parTrans" cxnId="{EC20F029-C652-4F82-8635-713FC93E6607}">
      <dgm:prSet/>
      <dgm:spPr/>
      <dgm:t>
        <a:bodyPr/>
        <a:lstStyle/>
        <a:p>
          <a:endParaRPr lang="en-US"/>
        </a:p>
      </dgm:t>
    </dgm:pt>
    <dgm:pt modelId="{991AE88C-FDEB-4A59-BDEE-9B4611CDF3CA}" type="sibTrans" cxnId="{EC20F029-C652-4F82-8635-713FC93E6607}">
      <dgm:prSet/>
      <dgm:spPr/>
      <dgm:t>
        <a:bodyPr/>
        <a:lstStyle/>
        <a:p>
          <a:endParaRPr lang="en-US"/>
        </a:p>
      </dgm:t>
    </dgm:pt>
    <dgm:pt modelId="{3B073706-1573-4D98-BE34-A12A120C3E02}" type="pres">
      <dgm:prSet presAssocID="{62576066-3259-4CD9-BFA0-D9A908020AD5}" presName="Name0" presStyleCnt="0">
        <dgm:presLayoutVars>
          <dgm:dir/>
          <dgm:animLvl val="lvl"/>
          <dgm:resizeHandles val="exact"/>
        </dgm:presLayoutVars>
      </dgm:prSet>
      <dgm:spPr/>
    </dgm:pt>
    <dgm:pt modelId="{5074C47A-DAA7-4821-8BED-7FF4A915F577}" type="pres">
      <dgm:prSet presAssocID="{20B764E1-677E-425F-851D-B5A1A890A0CC}" presName="linNode" presStyleCnt="0"/>
      <dgm:spPr/>
    </dgm:pt>
    <dgm:pt modelId="{2DF745EB-FCC8-4677-8772-8EC18F6C5C2D}" type="pres">
      <dgm:prSet presAssocID="{20B764E1-677E-425F-851D-B5A1A890A0CC}" presName="parentText" presStyleLbl="node1" presStyleIdx="0" presStyleCnt="1">
        <dgm:presLayoutVars>
          <dgm:chMax val="1"/>
          <dgm:bulletEnabled val="1"/>
        </dgm:presLayoutVars>
      </dgm:prSet>
      <dgm:spPr/>
    </dgm:pt>
    <dgm:pt modelId="{8E94D85A-8107-4F30-B492-F74E495401CE}" type="pres">
      <dgm:prSet presAssocID="{20B764E1-677E-425F-851D-B5A1A890A0CC}" presName="descendantText" presStyleLbl="alignAccFollowNode1" presStyleIdx="0" presStyleCnt="1" custLinFactNeighborX="-219" custLinFactNeighborY="-1966">
        <dgm:presLayoutVars>
          <dgm:bulletEnabled val="1"/>
        </dgm:presLayoutVars>
      </dgm:prSet>
      <dgm:spPr/>
    </dgm:pt>
  </dgm:ptLst>
  <dgm:cxnLst>
    <dgm:cxn modelId="{9695261D-0DCC-40FB-A4A4-AA57B579E6AB}" type="presOf" srcId="{20B764E1-677E-425F-851D-B5A1A890A0CC}" destId="{2DF745EB-FCC8-4677-8772-8EC18F6C5C2D}" srcOrd="0" destOrd="0" presId="urn:microsoft.com/office/officeart/2005/8/layout/vList5"/>
    <dgm:cxn modelId="{EC20F029-C652-4F82-8635-713FC93E6607}" srcId="{20B764E1-677E-425F-851D-B5A1A890A0CC}" destId="{48C5F6B2-20AE-4500-83EC-E45CE48D099B}" srcOrd="1" destOrd="0" parTransId="{A98E5E74-CAE7-4D19-A3D1-7E9E82CFF8D0}" sibTransId="{991AE88C-FDEB-4A59-BDEE-9B4611CDF3CA}"/>
    <dgm:cxn modelId="{F5B06F2A-6771-4714-9E0B-10F4193E68A9}" type="presOf" srcId="{3212FE28-B291-4A7A-BFB8-CC6DA812189E}" destId="{8E94D85A-8107-4F30-B492-F74E495401CE}" srcOrd="0" destOrd="0" presId="urn:microsoft.com/office/officeart/2005/8/layout/vList5"/>
    <dgm:cxn modelId="{983C3534-9B2C-4817-B357-5D2F993F1047}" srcId="{20B764E1-677E-425F-851D-B5A1A890A0CC}" destId="{3212FE28-B291-4A7A-BFB8-CC6DA812189E}" srcOrd="0" destOrd="0" parTransId="{AC55416C-DE77-4109-89AF-5E6797D9CED7}" sibTransId="{1F422B8B-5848-4AC7-8DE7-CBEE04DA2893}"/>
    <dgm:cxn modelId="{5247E5B3-DB0F-42FD-8E4C-E087BB0D0E3F}" srcId="{62576066-3259-4CD9-BFA0-D9A908020AD5}" destId="{20B764E1-677E-425F-851D-B5A1A890A0CC}" srcOrd="0" destOrd="0" parTransId="{EFC72337-9A32-4B1B-ABA1-5272924D0084}" sibTransId="{8F7FD65E-9615-48CC-B9BA-ABF7E0E73FF1}"/>
    <dgm:cxn modelId="{BAD9DBBA-0F37-4183-8C62-34F84C475C29}" type="presOf" srcId="{62576066-3259-4CD9-BFA0-D9A908020AD5}" destId="{3B073706-1573-4D98-BE34-A12A120C3E02}" srcOrd="0" destOrd="0" presId="urn:microsoft.com/office/officeart/2005/8/layout/vList5"/>
    <dgm:cxn modelId="{A4F32EDA-992E-4E48-B828-58E41877C8C8}" type="presOf" srcId="{48C5F6B2-20AE-4500-83EC-E45CE48D099B}" destId="{8E94D85A-8107-4F30-B492-F74E495401CE}" srcOrd="0" destOrd="1" presId="urn:microsoft.com/office/officeart/2005/8/layout/vList5"/>
    <dgm:cxn modelId="{BCFF075A-0B5B-4EF0-AF39-AAF289A8730D}" type="presParOf" srcId="{3B073706-1573-4D98-BE34-A12A120C3E02}" destId="{5074C47A-DAA7-4821-8BED-7FF4A915F577}" srcOrd="0" destOrd="0" presId="urn:microsoft.com/office/officeart/2005/8/layout/vList5"/>
    <dgm:cxn modelId="{F9E2AFB1-8E9D-4269-8EDB-41BDFA84ACA5}" type="presParOf" srcId="{5074C47A-DAA7-4821-8BED-7FF4A915F577}" destId="{2DF745EB-FCC8-4677-8772-8EC18F6C5C2D}" srcOrd="0" destOrd="0" presId="urn:microsoft.com/office/officeart/2005/8/layout/vList5"/>
    <dgm:cxn modelId="{BE821787-757F-4770-9472-15CC3D26EFBC}" type="presParOf" srcId="{5074C47A-DAA7-4821-8BED-7FF4A915F577}" destId="{8E94D85A-8107-4F30-B492-F74E495401C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706F02-8345-4663-8BDB-8A1026D0473A}"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4A35AB27-F458-401B-BF1F-89DA5456009B}">
      <dgm:prSet custT="1"/>
      <dgm:spPr/>
      <dgm:t>
        <a:bodyPr/>
        <a:lstStyle/>
        <a:p>
          <a:r>
            <a:rPr lang="en-US" sz="4400" dirty="0"/>
            <a:t>What is it?  </a:t>
          </a:r>
        </a:p>
      </dgm:t>
    </dgm:pt>
    <dgm:pt modelId="{4CDB3CA1-6103-4A9D-A992-CD8329CFCC19}" type="parTrans" cxnId="{3072FD88-F58C-4C43-813B-177923A8AEFD}">
      <dgm:prSet/>
      <dgm:spPr/>
      <dgm:t>
        <a:bodyPr/>
        <a:lstStyle/>
        <a:p>
          <a:endParaRPr lang="en-US"/>
        </a:p>
      </dgm:t>
    </dgm:pt>
    <dgm:pt modelId="{98101147-D48F-4A66-9BE8-C06F823BFAE8}" type="sibTrans" cxnId="{3072FD88-F58C-4C43-813B-177923A8AEFD}">
      <dgm:prSet/>
      <dgm:spPr/>
      <dgm:t>
        <a:bodyPr/>
        <a:lstStyle/>
        <a:p>
          <a:endParaRPr lang="en-US"/>
        </a:p>
      </dgm:t>
    </dgm:pt>
    <dgm:pt modelId="{AE2D83F8-42F4-4974-A550-D5265E507869}">
      <dgm:prSet custT="1"/>
      <dgm:spPr/>
      <dgm:t>
        <a:bodyPr/>
        <a:lstStyle/>
        <a:p>
          <a:r>
            <a:rPr lang="en-US" sz="4000" dirty="0"/>
            <a:t>Why should you care?</a:t>
          </a:r>
        </a:p>
      </dgm:t>
    </dgm:pt>
    <dgm:pt modelId="{5F778C55-DB4A-4CD1-9657-2D94B0BBCD94}" type="parTrans" cxnId="{B2C1FCFA-D3C9-4AF2-9011-4B736EB853A6}">
      <dgm:prSet/>
      <dgm:spPr/>
      <dgm:t>
        <a:bodyPr/>
        <a:lstStyle/>
        <a:p>
          <a:endParaRPr lang="en-US"/>
        </a:p>
      </dgm:t>
    </dgm:pt>
    <dgm:pt modelId="{400C0C42-E96B-4187-B745-D0FA74F4D3E9}" type="sibTrans" cxnId="{B2C1FCFA-D3C9-4AF2-9011-4B736EB853A6}">
      <dgm:prSet/>
      <dgm:spPr/>
      <dgm:t>
        <a:bodyPr/>
        <a:lstStyle/>
        <a:p>
          <a:endParaRPr lang="en-US"/>
        </a:p>
      </dgm:t>
    </dgm:pt>
    <dgm:pt modelId="{C9F17A09-9AD2-41CD-97A5-3D91003EA5F1}" type="pres">
      <dgm:prSet presAssocID="{62706F02-8345-4663-8BDB-8A1026D0473A}" presName="hierChild1" presStyleCnt="0">
        <dgm:presLayoutVars>
          <dgm:chPref val="1"/>
          <dgm:dir/>
          <dgm:animOne val="branch"/>
          <dgm:animLvl val="lvl"/>
          <dgm:resizeHandles/>
        </dgm:presLayoutVars>
      </dgm:prSet>
      <dgm:spPr/>
    </dgm:pt>
    <dgm:pt modelId="{0C8A7427-7D60-4563-BB31-CB0054644A56}" type="pres">
      <dgm:prSet presAssocID="{4A35AB27-F458-401B-BF1F-89DA5456009B}" presName="hierRoot1" presStyleCnt="0"/>
      <dgm:spPr/>
    </dgm:pt>
    <dgm:pt modelId="{1A8B4E9B-9EFE-4ED4-BD7D-4217A73F9C83}" type="pres">
      <dgm:prSet presAssocID="{4A35AB27-F458-401B-BF1F-89DA5456009B}" presName="composite" presStyleCnt="0"/>
      <dgm:spPr/>
    </dgm:pt>
    <dgm:pt modelId="{239CB40F-2669-41A1-AC16-23D48AFE5B3B}" type="pres">
      <dgm:prSet presAssocID="{4A35AB27-F458-401B-BF1F-89DA5456009B}" presName="background" presStyleLbl="node0" presStyleIdx="0" presStyleCnt="2"/>
      <dgm:spPr/>
    </dgm:pt>
    <dgm:pt modelId="{3040D1DE-503A-492B-B035-1F27D4C85FF5}" type="pres">
      <dgm:prSet presAssocID="{4A35AB27-F458-401B-BF1F-89DA5456009B}" presName="text" presStyleLbl="fgAcc0" presStyleIdx="0" presStyleCnt="2">
        <dgm:presLayoutVars>
          <dgm:chPref val="3"/>
        </dgm:presLayoutVars>
      </dgm:prSet>
      <dgm:spPr/>
    </dgm:pt>
    <dgm:pt modelId="{1AC671DE-CCE1-4104-AB36-939B8DFEDC42}" type="pres">
      <dgm:prSet presAssocID="{4A35AB27-F458-401B-BF1F-89DA5456009B}" presName="hierChild2" presStyleCnt="0"/>
      <dgm:spPr/>
    </dgm:pt>
    <dgm:pt modelId="{FFEFFB64-9CEC-40C8-9902-52BEAD1EE730}" type="pres">
      <dgm:prSet presAssocID="{AE2D83F8-42F4-4974-A550-D5265E507869}" presName="hierRoot1" presStyleCnt="0"/>
      <dgm:spPr/>
    </dgm:pt>
    <dgm:pt modelId="{E3415DC1-78B5-461A-8522-7C5B493806E4}" type="pres">
      <dgm:prSet presAssocID="{AE2D83F8-42F4-4974-A550-D5265E507869}" presName="composite" presStyleCnt="0"/>
      <dgm:spPr/>
    </dgm:pt>
    <dgm:pt modelId="{DDA2E8D0-EC10-40D3-927D-FFC62B3314F1}" type="pres">
      <dgm:prSet presAssocID="{AE2D83F8-42F4-4974-A550-D5265E507869}" presName="background" presStyleLbl="node0" presStyleIdx="1" presStyleCnt="2"/>
      <dgm:spPr/>
    </dgm:pt>
    <dgm:pt modelId="{2CF0443D-2475-4446-B52B-D5C2AD829754}" type="pres">
      <dgm:prSet presAssocID="{AE2D83F8-42F4-4974-A550-D5265E507869}" presName="text" presStyleLbl="fgAcc0" presStyleIdx="1" presStyleCnt="2">
        <dgm:presLayoutVars>
          <dgm:chPref val="3"/>
        </dgm:presLayoutVars>
      </dgm:prSet>
      <dgm:spPr/>
    </dgm:pt>
    <dgm:pt modelId="{44F9E329-8DED-47C2-9966-CAFE3C742056}" type="pres">
      <dgm:prSet presAssocID="{AE2D83F8-42F4-4974-A550-D5265E507869}" presName="hierChild2" presStyleCnt="0"/>
      <dgm:spPr/>
    </dgm:pt>
  </dgm:ptLst>
  <dgm:cxnLst>
    <dgm:cxn modelId="{5F31E44D-9855-46A9-B046-88609849E5B1}" type="presOf" srcId="{4A35AB27-F458-401B-BF1F-89DA5456009B}" destId="{3040D1DE-503A-492B-B035-1F27D4C85FF5}" srcOrd="0" destOrd="0" presId="urn:microsoft.com/office/officeart/2005/8/layout/hierarchy1"/>
    <dgm:cxn modelId="{3072FD88-F58C-4C43-813B-177923A8AEFD}" srcId="{62706F02-8345-4663-8BDB-8A1026D0473A}" destId="{4A35AB27-F458-401B-BF1F-89DA5456009B}" srcOrd="0" destOrd="0" parTransId="{4CDB3CA1-6103-4A9D-A992-CD8329CFCC19}" sibTransId="{98101147-D48F-4A66-9BE8-C06F823BFAE8}"/>
    <dgm:cxn modelId="{7F02F390-9909-49A4-AE51-1FC9FC152C73}" type="presOf" srcId="{62706F02-8345-4663-8BDB-8A1026D0473A}" destId="{C9F17A09-9AD2-41CD-97A5-3D91003EA5F1}" srcOrd="0" destOrd="0" presId="urn:microsoft.com/office/officeart/2005/8/layout/hierarchy1"/>
    <dgm:cxn modelId="{3E54D4E8-E0C4-4952-9F55-9743B3CF142B}" type="presOf" srcId="{AE2D83F8-42F4-4974-A550-D5265E507869}" destId="{2CF0443D-2475-4446-B52B-D5C2AD829754}" srcOrd="0" destOrd="0" presId="urn:microsoft.com/office/officeart/2005/8/layout/hierarchy1"/>
    <dgm:cxn modelId="{B2C1FCFA-D3C9-4AF2-9011-4B736EB853A6}" srcId="{62706F02-8345-4663-8BDB-8A1026D0473A}" destId="{AE2D83F8-42F4-4974-A550-D5265E507869}" srcOrd="1" destOrd="0" parTransId="{5F778C55-DB4A-4CD1-9657-2D94B0BBCD94}" sibTransId="{400C0C42-E96B-4187-B745-D0FA74F4D3E9}"/>
    <dgm:cxn modelId="{9C07E5CC-7D1D-45B9-882B-2CC8389F28C2}" type="presParOf" srcId="{C9F17A09-9AD2-41CD-97A5-3D91003EA5F1}" destId="{0C8A7427-7D60-4563-BB31-CB0054644A56}" srcOrd="0" destOrd="0" presId="urn:microsoft.com/office/officeart/2005/8/layout/hierarchy1"/>
    <dgm:cxn modelId="{0630C880-3BFF-45F5-AB30-AE25CAAE614D}" type="presParOf" srcId="{0C8A7427-7D60-4563-BB31-CB0054644A56}" destId="{1A8B4E9B-9EFE-4ED4-BD7D-4217A73F9C83}" srcOrd="0" destOrd="0" presId="urn:microsoft.com/office/officeart/2005/8/layout/hierarchy1"/>
    <dgm:cxn modelId="{FBD894CB-750D-48BC-A0A4-520C4EABE095}" type="presParOf" srcId="{1A8B4E9B-9EFE-4ED4-BD7D-4217A73F9C83}" destId="{239CB40F-2669-41A1-AC16-23D48AFE5B3B}" srcOrd="0" destOrd="0" presId="urn:microsoft.com/office/officeart/2005/8/layout/hierarchy1"/>
    <dgm:cxn modelId="{BDA701CB-EF44-4C85-9E68-3E82C45B5E19}" type="presParOf" srcId="{1A8B4E9B-9EFE-4ED4-BD7D-4217A73F9C83}" destId="{3040D1DE-503A-492B-B035-1F27D4C85FF5}" srcOrd="1" destOrd="0" presId="urn:microsoft.com/office/officeart/2005/8/layout/hierarchy1"/>
    <dgm:cxn modelId="{30691F3C-815D-4118-95B7-289005C89A15}" type="presParOf" srcId="{0C8A7427-7D60-4563-BB31-CB0054644A56}" destId="{1AC671DE-CCE1-4104-AB36-939B8DFEDC42}" srcOrd="1" destOrd="0" presId="urn:microsoft.com/office/officeart/2005/8/layout/hierarchy1"/>
    <dgm:cxn modelId="{E52EF82D-3502-4537-BDB7-74843297045F}" type="presParOf" srcId="{C9F17A09-9AD2-41CD-97A5-3D91003EA5F1}" destId="{FFEFFB64-9CEC-40C8-9902-52BEAD1EE730}" srcOrd="1" destOrd="0" presId="urn:microsoft.com/office/officeart/2005/8/layout/hierarchy1"/>
    <dgm:cxn modelId="{79872748-2D75-4448-A51B-4C32252E9E9B}" type="presParOf" srcId="{FFEFFB64-9CEC-40C8-9902-52BEAD1EE730}" destId="{E3415DC1-78B5-461A-8522-7C5B493806E4}" srcOrd="0" destOrd="0" presId="urn:microsoft.com/office/officeart/2005/8/layout/hierarchy1"/>
    <dgm:cxn modelId="{CD1C1E76-400D-49CE-ACF6-E98A4CC7AE50}" type="presParOf" srcId="{E3415DC1-78B5-461A-8522-7C5B493806E4}" destId="{DDA2E8D0-EC10-40D3-927D-FFC62B3314F1}" srcOrd="0" destOrd="0" presId="urn:microsoft.com/office/officeart/2005/8/layout/hierarchy1"/>
    <dgm:cxn modelId="{D461FED0-EBAA-4D01-A850-2D71CFFA6A07}" type="presParOf" srcId="{E3415DC1-78B5-461A-8522-7C5B493806E4}" destId="{2CF0443D-2475-4446-B52B-D5C2AD829754}" srcOrd="1" destOrd="0" presId="urn:microsoft.com/office/officeart/2005/8/layout/hierarchy1"/>
    <dgm:cxn modelId="{FDFC5252-30A8-4FA9-AC67-DB50C367220E}" type="presParOf" srcId="{FFEFFB64-9CEC-40C8-9902-52BEAD1EE730}" destId="{44F9E329-8DED-47C2-9966-CAFE3C74205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A2E1CA-E39F-4859-8D47-4C36E78AB7D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A748E6E-526D-40DF-AF4C-D0545E9EB11E}">
      <dgm:prSet/>
      <dgm:spPr/>
      <dgm:t>
        <a:bodyPr/>
        <a:lstStyle/>
        <a:p>
          <a:r>
            <a:rPr lang="en-US" b="1" dirty="0"/>
            <a:t>Single Coverage (FY 23): Rounded to nearest dollar</a:t>
          </a:r>
          <a:endParaRPr lang="en-US" dirty="0"/>
        </a:p>
      </dgm:t>
    </dgm:pt>
    <dgm:pt modelId="{7E494992-9D3E-42E5-B6E1-6D3872E49613}" type="parTrans" cxnId="{47F6A458-EE95-4824-B149-116B44405A4B}">
      <dgm:prSet/>
      <dgm:spPr/>
      <dgm:t>
        <a:bodyPr/>
        <a:lstStyle/>
        <a:p>
          <a:endParaRPr lang="en-US"/>
        </a:p>
      </dgm:t>
    </dgm:pt>
    <dgm:pt modelId="{0ECED51A-3E1B-451E-BAAE-18FB7DB44237}" type="sibTrans" cxnId="{47F6A458-EE95-4824-B149-116B44405A4B}">
      <dgm:prSet/>
      <dgm:spPr/>
      <dgm:t>
        <a:bodyPr/>
        <a:lstStyle/>
        <a:p>
          <a:endParaRPr lang="en-US"/>
        </a:p>
      </dgm:t>
    </dgm:pt>
    <dgm:pt modelId="{9645301C-0CD0-454E-8D77-746BDF2F41CE}">
      <dgm:prSet/>
      <dgm:spPr/>
      <dgm:t>
        <a:bodyPr/>
        <a:lstStyle/>
        <a:p>
          <a:r>
            <a:rPr lang="en-US" dirty="0"/>
            <a:t>Platinum:		$4,001</a:t>
          </a:r>
        </a:p>
      </dgm:t>
    </dgm:pt>
    <dgm:pt modelId="{84360392-A1D4-4B34-9A6E-DCE539CD6256}" type="parTrans" cxnId="{4068307D-9328-4E49-B1F0-1DA1CFB3E670}">
      <dgm:prSet/>
      <dgm:spPr/>
      <dgm:t>
        <a:bodyPr/>
        <a:lstStyle/>
        <a:p>
          <a:endParaRPr lang="en-US"/>
        </a:p>
      </dgm:t>
    </dgm:pt>
    <dgm:pt modelId="{A6ECBB4A-A953-4928-A2C7-1457790F446C}" type="sibTrans" cxnId="{4068307D-9328-4E49-B1F0-1DA1CFB3E670}">
      <dgm:prSet/>
      <dgm:spPr/>
      <dgm:t>
        <a:bodyPr/>
        <a:lstStyle/>
        <a:p>
          <a:endParaRPr lang="en-US"/>
        </a:p>
      </dgm:t>
    </dgm:pt>
    <dgm:pt modelId="{86E1CA1E-EB7E-4D1A-8390-B96DD3AB6B63}">
      <dgm:prSet/>
      <dgm:spPr/>
      <dgm:t>
        <a:bodyPr/>
        <a:lstStyle/>
        <a:p>
          <a:r>
            <a:rPr lang="en-US" dirty="0"/>
            <a:t>Gold:			$4,048</a:t>
          </a:r>
        </a:p>
      </dgm:t>
    </dgm:pt>
    <dgm:pt modelId="{7423BD22-0F08-4DE1-9562-6ECDF4EE70A3}" type="parTrans" cxnId="{3BA0898F-5335-4BCC-907F-B4F5E238EC93}">
      <dgm:prSet/>
      <dgm:spPr/>
      <dgm:t>
        <a:bodyPr/>
        <a:lstStyle/>
        <a:p>
          <a:endParaRPr lang="en-US"/>
        </a:p>
      </dgm:t>
    </dgm:pt>
    <dgm:pt modelId="{E1CE0B35-DCDB-4A7D-BA74-E1E13C7D4C99}" type="sibTrans" cxnId="{3BA0898F-5335-4BCC-907F-B4F5E238EC93}">
      <dgm:prSet/>
      <dgm:spPr/>
      <dgm:t>
        <a:bodyPr/>
        <a:lstStyle/>
        <a:p>
          <a:endParaRPr lang="en-US"/>
        </a:p>
      </dgm:t>
    </dgm:pt>
    <dgm:pt modelId="{38E6B54B-85F6-48DB-B1FA-982192967654}">
      <dgm:prSet/>
      <dgm:spPr/>
      <dgm:t>
        <a:bodyPr/>
        <a:lstStyle/>
        <a:p>
          <a:r>
            <a:rPr lang="en-US" b="1" dirty="0">
              <a:solidFill>
                <a:srgbClr val="FF0000"/>
              </a:solidFill>
              <a:highlight>
                <a:srgbClr val="FFFF00"/>
              </a:highlight>
            </a:rPr>
            <a:t>Gold CDHP:		$2,611</a:t>
          </a:r>
        </a:p>
      </dgm:t>
    </dgm:pt>
    <dgm:pt modelId="{65DF97C0-2B83-4E1E-B332-D1C2BAE0427B}" type="parTrans" cxnId="{C633CC97-7DE6-432F-8AD5-4E143FECBF8D}">
      <dgm:prSet/>
      <dgm:spPr/>
      <dgm:t>
        <a:bodyPr/>
        <a:lstStyle/>
        <a:p>
          <a:endParaRPr lang="en-US"/>
        </a:p>
      </dgm:t>
    </dgm:pt>
    <dgm:pt modelId="{97282ACB-9463-4FBD-8A7C-F78A48B844C3}" type="sibTrans" cxnId="{C633CC97-7DE6-432F-8AD5-4E143FECBF8D}">
      <dgm:prSet/>
      <dgm:spPr/>
      <dgm:t>
        <a:bodyPr/>
        <a:lstStyle/>
        <a:p>
          <a:endParaRPr lang="en-US"/>
        </a:p>
      </dgm:t>
    </dgm:pt>
    <dgm:pt modelId="{C1D8D013-361C-48E6-B08C-7E0591938707}">
      <dgm:prSet/>
      <dgm:spPr/>
      <dgm:t>
        <a:bodyPr/>
        <a:lstStyle/>
        <a:p>
          <a:r>
            <a:rPr lang="en-US" dirty="0"/>
            <a:t>Silver CDHP:		$3,961</a:t>
          </a:r>
        </a:p>
      </dgm:t>
    </dgm:pt>
    <dgm:pt modelId="{60E01895-E46B-45C1-BA1D-E77D3475019A}" type="parTrans" cxnId="{74BCFBF1-216C-4CDD-AA1E-F0BEB8312DB8}">
      <dgm:prSet/>
      <dgm:spPr/>
      <dgm:t>
        <a:bodyPr/>
        <a:lstStyle/>
        <a:p>
          <a:endParaRPr lang="en-US"/>
        </a:p>
      </dgm:t>
    </dgm:pt>
    <dgm:pt modelId="{0926698E-606F-4EEB-A070-D2DEAB10B36B}" type="sibTrans" cxnId="{74BCFBF1-216C-4CDD-AA1E-F0BEB8312DB8}">
      <dgm:prSet/>
      <dgm:spPr/>
      <dgm:t>
        <a:bodyPr/>
        <a:lstStyle/>
        <a:p>
          <a:endParaRPr lang="en-US"/>
        </a:p>
      </dgm:t>
    </dgm:pt>
    <dgm:pt modelId="{60C90541-D1B5-4B0C-B61D-09779BC9A344}" type="pres">
      <dgm:prSet presAssocID="{69A2E1CA-E39F-4859-8D47-4C36E78AB7D5}" presName="root" presStyleCnt="0">
        <dgm:presLayoutVars>
          <dgm:dir/>
          <dgm:resizeHandles val="exact"/>
        </dgm:presLayoutVars>
      </dgm:prSet>
      <dgm:spPr/>
    </dgm:pt>
    <dgm:pt modelId="{4B33F291-97C4-4D71-8FDA-7DECA0990729}" type="pres">
      <dgm:prSet presAssocID="{DA748E6E-526D-40DF-AF4C-D0545E9EB11E}" presName="compNode" presStyleCnt="0"/>
      <dgm:spPr/>
    </dgm:pt>
    <dgm:pt modelId="{9686C7A8-4E4C-4A92-9092-ACDEB9665CF8}" type="pres">
      <dgm:prSet presAssocID="{DA748E6E-526D-40DF-AF4C-D0545E9EB11E}" presName="bgRect" presStyleLbl="bgShp" presStyleIdx="0" presStyleCnt="5"/>
      <dgm:spPr/>
    </dgm:pt>
    <dgm:pt modelId="{0F87BF3D-F218-4902-BB32-675CA2553CE2}" type="pres">
      <dgm:prSet presAssocID="{DA748E6E-526D-40DF-AF4C-D0545E9EB11E}" presName="iconRect" presStyleLbl="node1" presStyleIdx="0" presStyleCnt="5"/>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adio"/>
        </a:ext>
      </dgm:extLst>
    </dgm:pt>
    <dgm:pt modelId="{9C7FEE99-08B8-4A71-A8C4-909C0F7D35EF}" type="pres">
      <dgm:prSet presAssocID="{DA748E6E-526D-40DF-AF4C-D0545E9EB11E}" presName="spaceRect" presStyleCnt="0"/>
      <dgm:spPr/>
    </dgm:pt>
    <dgm:pt modelId="{108413A4-9E60-4A59-AA4E-34DD379B2099}" type="pres">
      <dgm:prSet presAssocID="{DA748E6E-526D-40DF-AF4C-D0545E9EB11E}" presName="parTx" presStyleLbl="revTx" presStyleIdx="0" presStyleCnt="5">
        <dgm:presLayoutVars>
          <dgm:chMax val="0"/>
          <dgm:chPref val="0"/>
        </dgm:presLayoutVars>
      </dgm:prSet>
      <dgm:spPr/>
    </dgm:pt>
    <dgm:pt modelId="{3D806A15-432E-40C7-8605-75518DA0AF5A}" type="pres">
      <dgm:prSet presAssocID="{0ECED51A-3E1B-451E-BAAE-18FB7DB44237}" presName="sibTrans" presStyleCnt="0"/>
      <dgm:spPr/>
    </dgm:pt>
    <dgm:pt modelId="{DA595A28-134C-43B1-BB47-88BD3581EB92}" type="pres">
      <dgm:prSet presAssocID="{9645301C-0CD0-454E-8D77-746BDF2F41CE}" presName="compNode" presStyleCnt="0"/>
      <dgm:spPr/>
    </dgm:pt>
    <dgm:pt modelId="{4BEB4B1A-DBDA-4142-B81D-D9FF8F26A1C0}" type="pres">
      <dgm:prSet presAssocID="{9645301C-0CD0-454E-8D77-746BDF2F41CE}" presName="bgRect" presStyleLbl="bgShp" presStyleIdx="1" presStyleCnt="5" custLinFactNeighborX="-39587" custLinFactNeighborY="-764"/>
      <dgm:spPr/>
    </dgm:pt>
    <dgm:pt modelId="{66740FA5-0428-4930-9560-75194B3DC100}" type="pres">
      <dgm:prSet presAssocID="{9645301C-0CD0-454E-8D77-746BDF2F41CE}" presName="iconRect" presStyleLbl="node1" presStyleIdx="1" presStyleCnt="5"/>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a:ext>
      </dgm:extLst>
    </dgm:pt>
    <dgm:pt modelId="{90F53D44-8F5C-4559-B126-FBA7644347EA}" type="pres">
      <dgm:prSet presAssocID="{9645301C-0CD0-454E-8D77-746BDF2F41CE}" presName="spaceRect" presStyleCnt="0"/>
      <dgm:spPr/>
    </dgm:pt>
    <dgm:pt modelId="{8DE3AD44-E559-4488-9A15-BA6FC137E238}" type="pres">
      <dgm:prSet presAssocID="{9645301C-0CD0-454E-8D77-746BDF2F41CE}" presName="parTx" presStyleLbl="revTx" presStyleIdx="1" presStyleCnt="5">
        <dgm:presLayoutVars>
          <dgm:chMax val="0"/>
          <dgm:chPref val="0"/>
        </dgm:presLayoutVars>
      </dgm:prSet>
      <dgm:spPr/>
    </dgm:pt>
    <dgm:pt modelId="{6F6602C8-601D-4215-BF74-C786BA3A105C}" type="pres">
      <dgm:prSet presAssocID="{A6ECBB4A-A953-4928-A2C7-1457790F446C}" presName="sibTrans" presStyleCnt="0"/>
      <dgm:spPr/>
    </dgm:pt>
    <dgm:pt modelId="{0A926B43-11A7-45C8-82B4-7E5E74CE85F6}" type="pres">
      <dgm:prSet presAssocID="{86E1CA1E-EB7E-4D1A-8390-B96DD3AB6B63}" presName="compNode" presStyleCnt="0"/>
      <dgm:spPr/>
    </dgm:pt>
    <dgm:pt modelId="{E439E76E-01CE-446B-89CA-D0CE47B06D98}" type="pres">
      <dgm:prSet presAssocID="{86E1CA1E-EB7E-4D1A-8390-B96DD3AB6B63}" presName="bgRect" presStyleLbl="bgShp" presStyleIdx="2" presStyleCnt="5" custLinFactNeighborY="4203"/>
      <dgm:spPr/>
    </dgm:pt>
    <dgm:pt modelId="{D8907FBC-208C-4A45-A170-C717E61A61FE}" type="pres">
      <dgm:prSet presAssocID="{86E1CA1E-EB7E-4D1A-8390-B96DD3AB6B63}" presName="iconRect" presStyleLbl="node1" presStyleIdx="2" presStyleCnt="5"/>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old bars"/>
        </a:ext>
      </dgm:extLst>
    </dgm:pt>
    <dgm:pt modelId="{41B3F44D-21CE-480E-A9DC-097D671DD612}" type="pres">
      <dgm:prSet presAssocID="{86E1CA1E-EB7E-4D1A-8390-B96DD3AB6B63}" presName="spaceRect" presStyleCnt="0"/>
      <dgm:spPr/>
    </dgm:pt>
    <dgm:pt modelId="{5A14A98A-533A-4582-987B-8ECBCB27611E}" type="pres">
      <dgm:prSet presAssocID="{86E1CA1E-EB7E-4D1A-8390-B96DD3AB6B63}" presName="parTx" presStyleLbl="revTx" presStyleIdx="2" presStyleCnt="5">
        <dgm:presLayoutVars>
          <dgm:chMax val="0"/>
          <dgm:chPref val="0"/>
        </dgm:presLayoutVars>
      </dgm:prSet>
      <dgm:spPr/>
    </dgm:pt>
    <dgm:pt modelId="{140ADA4D-BF89-4356-8E87-C72DB1C6F7AF}" type="pres">
      <dgm:prSet presAssocID="{E1CE0B35-DCDB-4A7D-BA74-E1E13C7D4C99}" presName="sibTrans" presStyleCnt="0"/>
      <dgm:spPr/>
    </dgm:pt>
    <dgm:pt modelId="{4E5C4C8A-EE71-4106-A00B-A1D8A705D902}" type="pres">
      <dgm:prSet presAssocID="{38E6B54B-85F6-48DB-B1FA-982192967654}" presName="compNode" presStyleCnt="0"/>
      <dgm:spPr/>
    </dgm:pt>
    <dgm:pt modelId="{CDEB85F2-EC85-4225-BCF1-F79B1B59CF6C}" type="pres">
      <dgm:prSet presAssocID="{38E6B54B-85F6-48DB-B1FA-982192967654}" presName="bgRect" presStyleLbl="bgShp" presStyleIdx="3" presStyleCnt="5" custLinFactNeighborX="-43533" custLinFactNeighborY="4138"/>
      <dgm:spPr/>
    </dgm:pt>
    <dgm:pt modelId="{F19C3D8F-D3EE-46FD-9EF9-047E262D1DBF}" type="pres">
      <dgm:prSet presAssocID="{38E6B54B-85F6-48DB-B1FA-982192967654}" presName="iconRect" presStyleLbl="node1" presStyleIdx="3" presStyleCnt="5"/>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ot of Gold"/>
        </a:ext>
      </dgm:extLst>
    </dgm:pt>
    <dgm:pt modelId="{2B700CEB-45AE-478F-814E-3027FDC539B6}" type="pres">
      <dgm:prSet presAssocID="{38E6B54B-85F6-48DB-B1FA-982192967654}" presName="spaceRect" presStyleCnt="0"/>
      <dgm:spPr/>
    </dgm:pt>
    <dgm:pt modelId="{BB829268-FB8E-4383-B3F4-A1CDE9EDBFBA}" type="pres">
      <dgm:prSet presAssocID="{38E6B54B-85F6-48DB-B1FA-982192967654}" presName="parTx" presStyleLbl="revTx" presStyleIdx="3" presStyleCnt="5">
        <dgm:presLayoutVars>
          <dgm:chMax val="0"/>
          <dgm:chPref val="0"/>
        </dgm:presLayoutVars>
      </dgm:prSet>
      <dgm:spPr/>
    </dgm:pt>
    <dgm:pt modelId="{ECF4D850-4AB4-444B-925B-2FB20A941CC5}" type="pres">
      <dgm:prSet presAssocID="{97282ACB-9463-4FBD-8A7C-F78A48B844C3}" presName="sibTrans" presStyleCnt="0"/>
      <dgm:spPr/>
    </dgm:pt>
    <dgm:pt modelId="{01BDD1AE-503C-41F3-AC7C-A8E266CB7144}" type="pres">
      <dgm:prSet presAssocID="{C1D8D013-361C-48E6-B08C-7E0591938707}" presName="compNode" presStyleCnt="0"/>
      <dgm:spPr/>
    </dgm:pt>
    <dgm:pt modelId="{AC3D1810-F37F-403E-84AC-DE43DD17983F}" type="pres">
      <dgm:prSet presAssocID="{C1D8D013-361C-48E6-B08C-7E0591938707}" presName="bgRect" presStyleLbl="bgShp" presStyleIdx="4" presStyleCnt="5"/>
      <dgm:spPr/>
    </dgm:pt>
    <dgm:pt modelId="{08302100-296A-4B18-B044-3D61713D1802}" type="pres">
      <dgm:prSet presAssocID="{C1D8D013-361C-48E6-B08C-7E0591938707}" presName="iconRect" presStyleLbl="node1" presStyleIdx="4" presStyleCnt="5"/>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Ribbon"/>
        </a:ext>
      </dgm:extLst>
    </dgm:pt>
    <dgm:pt modelId="{A78579EE-9C27-46B6-8017-034A44EF5C3E}" type="pres">
      <dgm:prSet presAssocID="{C1D8D013-361C-48E6-B08C-7E0591938707}" presName="spaceRect" presStyleCnt="0"/>
      <dgm:spPr/>
    </dgm:pt>
    <dgm:pt modelId="{3DF663F7-BCE1-44A7-A46B-A8A050B26E16}" type="pres">
      <dgm:prSet presAssocID="{C1D8D013-361C-48E6-B08C-7E0591938707}" presName="parTx" presStyleLbl="revTx" presStyleIdx="4" presStyleCnt="5">
        <dgm:presLayoutVars>
          <dgm:chMax val="0"/>
          <dgm:chPref val="0"/>
        </dgm:presLayoutVars>
      </dgm:prSet>
      <dgm:spPr/>
    </dgm:pt>
  </dgm:ptLst>
  <dgm:cxnLst>
    <dgm:cxn modelId="{A18D1F46-CCF5-4D91-8B38-D238B0FDE34B}" type="presOf" srcId="{69A2E1CA-E39F-4859-8D47-4C36E78AB7D5}" destId="{60C90541-D1B5-4B0C-B61D-09779BC9A344}" srcOrd="0" destOrd="0" presId="urn:microsoft.com/office/officeart/2018/2/layout/IconVerticalSolidList"/>
    <dgm:cxn modelId="{468A8078-9EA6-4226-9FBC-582CDB3F764C}" type="presOf" srcId="{86E1CA1E-EB7E-4D1A-8390-B96DD3AB6B63}" destId="{5A14A98A-533A-4582-987B-8ECBCB27611E}" srcOrd="0" destOrd="0" presId="urn:microsoft.com/office/officeart/2018/2/layout/IconVerticalSolidList"/>
    <dgm:cxn modelId="{47F6A458-EE95-4824-B149-116B44405A4B}" srcId="{69A2E1CA-E39F-4859-8D47-4C36E78AB7D5}" destId="{DA748E6E-526D-40DF-AF4C-D0545E9EB11E}" srcOrd="0" destOrd="0" parTransId="{7E494992-9D3E-42E5-B6E1-6D3872E49613}" sibTransId="{0ECED51A-3E1B-451E-BAAE-18FB7DB44237}"/>
    <dgm:cxn modelId="{4068307D-9328-4E49-B1F0-1DA1CFB3E670}" srcId="{69A2E1CA-E39F-4859-8D47-4C36E78AB7D5}" destId="{9645301C-0CD0-454E-8D77-746BDF2F41CE}" srcOrd="1" destOrd="0" parTransId="{84360392-A1D4-4B34-9A6E-DCE539CD6256}" sibTransId="{A6ECBB4A-A953-4928-A2C7-1457790F446C}"/>
    <dgm:cxn modelId="{3BA0898F-5335-4BCC-907F-B4F5E238EC93}" srcId="{69A2E1CA-E39F-4859-8D47-4C36E78AB7D5}" destId="{86E1CA1E-EB7E-4D1A-8390-B96DD3AB6B63}" srcOrd="2" destOrd="0" parTransId="{7423BD22-0F08-4DE1-9562-6ECDF4EE70A3}" sibTransId="{E1CE0B35-DCDB-4A7D-BA74-E1E13C7D4C99}"/>
    <dgm:cxn modelId="{C633CC97-7DE6-432F-8AD5-4E143FECBF8D}" srcId="{69A2E1CA-E39F-4859-8D47-4C36E78AB7D5}" destId="{38E6B54B-85F6-48DB-B1FA-982192967654}" srcOrd="3" destOrd="0" parTransId="{65DF97C0-2B83-4E1E-B332-D1C2BAE0427B}" sibTransId="{97282ACB-9463-4FBD-8A7C-F78A48B844C3}"/>
    <dgm:cxn modelId="{091EC8A2-FD04-4AB2-B27A-F2DD2FCC8362}" type="presOf" srcId="{9645301C-0CD0-454E-8D77-746BDF2F41CE}" destId="{8DE3AD44-E559-4488-9A15-BA6FC137E238}" srcOrd="0" destOrd="0" presId="urn:microsoft.com/office/officeart/2018/2/layout/IconVerticalSolidList"/>
    <dgm:cxn modelId="{4ECA33A3-716D-4382-A901-32AF1B81BF02}" type="presOf" srcId="{C1D8D013-361C-48E6-B08C-7E0591938707}" destId="{3DF663F7-BCE1-44A7-A46B-A8A050B26E16}" srcOrd="0" destOrd="0" presId="urn:microsoft.com/office/officeart/2018/2/layout/IconVerticalSolidList"/>
    <dgm:cxn modelId="{6F7A9DA7-C449-43B8-A4E8-6ADDE3FB18E6}" type="presOf" srcId="{38E6B54B-85F6-48DB-B1FA-982192967654}" destId="{BB829268-FB8E-4383-B3F4-A1CDE9EDBFBA}" srcOrd="0" destOrd="0" presId="urn:microsoft.com/office/officeart/2018/2/layout/IconVerticalSolidList"/>
    <dgm:cxn modelId="{7A1F6FF0-1E78-4D87-894F-D30B3B3B03A2}" type="presOf" srcId="{DA748E6E-526D-40DF-AF4C-D0545E9EB11E}" destId="{108413A4-9E60-4A59-AA4E-34DD379B2099}" srcOrd="0" destOrd="0" presId="urn:microsoft.com/office/officeart/2018/2/layout/IconVerticalSolidList"/>
    <dgm:cxn modelId="{74BCFBF1-216C-4CDD-AA1E-F0BEB8312DB8}" srcId="{69A2E1CA-E39F-4859-8D47-4C36E78AB7D5}" destId="{C1D8D013-361C-48E6-B08C-7E0591938707}" srcOrd="4" destOrd="0" parTransId="{60E01895-E46B-45C1-BA1D-E77D3475019A}" sibTransId="{0926698E-606F-4EEB-A070-D2DEAB10B36B}"/>
    <dgm:cxn modelId="{7389B389-7103-4CF0-8321-0C62477F51E3}" type="presParOf" srcId="{60C90541-D1B5-4B0C-B61D-09779BC9A344}" destId="{4B33F291-97C4-4D71-8FDA-7DECA0990729}" srcOrd="0" destOrd="0" presId="urn:microsoft.com/office/officeart/2018/2/layout/IconVerticalSolidList"/>
    <dgm:cxn modelId="{B24616D5-3736-4B91-B505-8BC984E06787}" type="presParOf" srcId="{4B33F291-97C4-4D71-8FDA-7DECA0990729}" destId="{9686C7A8-4E4C-4A92-9092-ACDEB9665CF8}" srcOrd="0" destOrd="0" presId="urn:microsoft.com/office/officeart/2018/2/layout/IconVerticalSolidList"/>
    <dgm:cxn modelId="{353F0D39-2CDB-454A-82B5-67DC8EBB2C5D}" type="presParOf" srcId="{4B33F291-97C4-4D71-8FDA-7DECA0990729}" destId="{0F87BF3D-F218-4902-BB32-675CA2553CE2}" srcOrd="1" destOrd="0" presId="urn:microsoft.com/office/officeart/2018/2/layout/IconVerticalSolidList"/>
    <dgm:cxn modelId="{7AF7F9BC-4F3B-47CC-8831-3BC4D17FF276}" type="presParOf" srcId="{4B33F291-97C4-4D71-8FDA-7DECA0990729}" destId="{9C7FEE99-08B8-4A71-A8C4-909C0F7D35EF}" srcOrd="2" destOrd="0" presId="urn:microsoft.com/office/officeart/2018/2/layout/IconVerticalSolidList"/>
    <dgm:cxn modelId="{55C472A2-10F4-4339-8B31-B9AD0CDCCDBC}" type="presParOf" srcId="{4B33F291-97C4-4D71-8FDA-7DECA0990729}" destId="{108413A4-9E60-4A59-AA4E-34DD379B2099}" srcOrd="3" destOrd="0" presId="urn:microsoft.com/office/officeart/2018/2/layout/IconVerticalSolidList"/>
    <dgm:cxn modelId="{840FF09D-881D-414F-A41D-E5398A8D7CA9}" type="presParOf" srcId="{60C90541-D1B5-4B0C-B61D-09779BC9A344}" destId="{3D806A15-432E-40C7-8605-75518DA0AF5A}" srcOrd="1" destOrd="0" presId="urn:microsoft.com/office/officeart/2018/2/layout/IconVerticalSolidList"/>
    <dgm:cxn modelId="{B7CBD2CF-0441-49B4-A58F-0FC73136D7BB}" type="presParOf" srcId="{60C90541-D1B5-4B0C-B61D-09779BC9A344}" destId="{DA595A28-134C-43B1-BB47-88BD3581EB92}" srcOrd="2" destOrd="0" presId="urn:microsoft.com/office/officeart/2018/2/layout/IconVerticalSolidList"/>
    <dgm:cxn modelId="{3AFF4024-25FD-437E-AA30-ECC9A352D141}" type="presParOf" srcId="{DA595A28-134C-43B1-BB47-88BD3581EB92}" destId="{4BEB4B1A-DBDA-4142-B81D-D9FF8F26A1C0}" srcOrd="0" destOrd="0" presId="urn:microsoft.com/office/officeart/2018/2/layout/IconVerticalSolidList"/>
    <dgm:cxn modelId="{998781F7-3368-4B51-8600-F92839BADEA2}" type="presParOf" srcId="{DA595A28-134C-43B1-BB47-88BD3581EB92}" destId="{66740FA5-0428-4930-9560-75194B3DC100}" srcOrd="1" destOrd="0" presId="urn:microsoft.com/office/officeart/2018/2/layout/IconVerticalSolidList"/>
    <dgm:cxn modelId="{A4FE942C-5E21-4051-B358-3C89C79BB925}" type="presParOf" srcId="{DA595A28-134C-43B1-BB47-88BD3581EB92}" destId="{90F53D44-8F5C-4559-B126-FBA7644347EA}" srcOrd="2" destOrd="0" presId="urn:microsoft.com/office/officeart/2018/2/layout/IconVerticalSolidList"/>
    <dgm:cxn modelId="{CFB5A870-46D0-4E99-BA45-678959C32AA4}" type="presParOf" srcId="{DA595A28-134C-43B1-BB47-88BD3581EB92}" destId="{8DE3AD44-E559-4488-9A15-BA6FC137E238}" srcOrd="3" destOrd="0" presId="urn:microsoft.com/office/officeart/2018/2/layout/IconVerticalSolidList"/>
    <dgm:cxn modelId="{31174407-DEF1-4A3C-B8B1-F828F3D53668}" type="presParOf" srcId="{60C90541-D1B5-4B0C-B61D-09779BC9A344}" destId="{6F6602C8-601D-4215-BF74-C786BA3A105C}" srcOrd="3" destOrd="0" presId="urn:microsoft.com/office/officeart/2018/2/layout/IconVerticalSolidList"/>
    <dgm:cxn modelId="{D6D3C152-6D39-4565-AD24-FEB267E35BB7}" type="presParOf" srcId="{60C90541-D1B5-4B0C-B61D-09779BC9A344}" destId="{0A926B43-11A7-45C8-82B4-7E5E74CE85F6}" srcOrd="4" destOrd="0" presId="urn:microsoft.com/office/officeart/2018/2/layout/IconVerticalSolidList"/>
    <dgm:cxn modelId="{9EB644C3-7878-4FC1-B4C7-0A22ADB9A7DD}" type="presParOf" srcId="{0A926B43-11A7-45C8-82B4-7E5E74CE85F6}" destId="{E439E76E-01CE-446B-89CA-D0CE47B06D98}" srcOrd="0" destOrd="0" presId="urn:microsoft.com/office/officeart/2018/2/layout/IconVerticalSolidList"/>
    <dgm:cxn modelId="{CD0CB2B3-0BAA-4E4B-A73B-5ED2739436B3}" type="presParOf" srcId="{0A926B43-11A7-45C8-82B4-7E5E74CE85F6}" destId="{D8907FBC-208C-4A45-A170-C717E61A61FE}" srcOrd="1" destOrd="0" presId="urn:microsoft.com/office/officeart/2018/2/layout/IconVerticalSolidList"/>
    <dgm:cxn modelId="{3F4CB867-71FA-43CF-B617-6A8C58C90964}" type="presParOf" srcId="{0A926B43-11A7-45C8-82B4-7E5E74CE85F6}" destId="{41B3F44D-21CE-480E-A9DC-097D671DD612}" srcOrd="2" destOrd="0" presId="urn:microsoft.com/office/officeart/2018/2/layout/IconVerticalSolidList"/>
    <dgm:cxn modelId="{EE1E1144-3196-4300-B0AC-AA846697D894}" type="presParOf" srcId="{0A926B43-11A7-45C8-82B4-7E5E74CE85F6}" destId="{5A14A98A-533A-4582-987B-8ECBCB27611E}" srcOrd="3" destOrd="0" presId="urn:microsoft.com/office/officeart/2018/2/layout/IconVerticalSolidList"/>
    <dgm:cxn modelId="{741907B0-37AC-4C03-9DF3-979FB6D31AAF}" type="presParOf" srcId="{60C90541-D1B5-4B0C-B61D-09779BC9A344}" destId="{140ADA4D-BF89-4356-8E87-C72DB1C6F7AF}" srcOrd="5" destOrd="0" presId="urn:microsoft.com/office/officeart/2018/2/layout/IconVerticalSolidList"/>
    <dgm:cxn modelId="{A9CF58FB-6DF9-418A-B60D-EECFB536679D}" type="presParOf" srcId="{60C90541-D1B5-4B0C-B61D-09779BC9A344}" destId="{4E5C4C8A-EE71-4106-A00B-A1D8A705D902}" srcOrd="6" destOrd="0" presId="urn:microsoft.com/office/officeart/2018/2/layout/IconVerticalSolidList"/>
    <dgm:cxn modelId="{28EB5D60-51AE-4A50-BE83-ECDAF55ACA9E}" type="presParOf" srcId="{4E5C4C8A-EE71-4106-A00B-A1D8A705D902}" destId="{CDEB85F2-EC85-4225-BCF1-F79B1B59CF6C}" srcOrd="0" destOrd="0" presId="urn:microsoft.com/office/officeart/2018/2/layout/IconVerticalSolidList"/>
    <dgm:cxn modelId="{E3A0269E-19FD-45DC-AFB9-8022E8150DFF}" type="presParOf" srcId="{4E5C4C8A-EE71-4106-A00B-A1D8A705D902}" destId="{F19C3D8F-D3EE-46FD-9EF9-047E262D1DBF}" srcOrd="1" destOrd="0" presId="urn:microsoft.com/office/officeart/2018/2/layout/IconVerticalSolidList"/>
    <dgm:cxn modelId="{5D4D5024-D5AD-4883-ABB9-5AD3A380D622}" type="presParOf" srcId="{4E5C4C8A-EE71-4106-A00B-A1D8A705D902}" destId="{2B700CEB-45AE-478F-814E-3027FDC539B6}" srcOrd="2" destOrd="0" presId="urn:microsoft.com/office/officeart/2018/2/layout/IconVerticalSolidList"/>
    <dgm:cxn modelId="{147879F9-AEA7-4CC8-9A3C-CB2521662137}" type="presParOf" srcId="{4E5C4C8A-EE71-4106-A00B-A1D8A705D902}" destId="{BB829268-FB8E-4383-B3F4-A1CDE9EDBFBA}" srcOrd="3" destOrd="0" presId="urn:microsoft.com/office/officeart/2018/2/layout/IconVerticalSolidList"/>
    <dgm:cxn modelId="{0881F626-107A-4B28-985E-5ED88257962C}" type="presParOf" srcId="{60C90541-D1B5-4B0C-B61D-09779BC9A344}" destId="{ECF4D850-4AB4-444B-925B-2FB20A941CC5}" srcOrd="7" destOrd="0" presId="urn:microsoft.com/office/officeart/2018/2/layout/IconVerticalSolidList"/>
    <dgm:cxn modelId="{A1482C7B-6DF7-44A5-86F1-499D05F83E4C}" type="presParOf" srcId="{60C90541-D1B5-4B0C-B61D-09779BC9A344}" destId="{01BDD1AE-503C-41F3-AC7C-A8E266CB7144}" srcOrd="8" destOrd="0" presId="urn:microsoft.com/office/officeart/2018/2/layout/IconVerticalSolidList"/>
    <dgm:cxn modelId="{A87D1C6F-5E00-49E2-8F28-1EFD88F5716F}" type="presParOf" srcId="{01BDD1AE-503C-41F3-AC7C-A8E266CB7144}" destId="{AC3D1810-F37F-403E-84AC-DE43DD17983F}" srcOrd="0" destOrd="0" presId="urn:microsoft.com/office/officeart/2018/2/layout/IconVerticalSolidList"/>
    <dgm:cxn modelId="{9B9AE3F9-76C7-487D-A51C-A78BE02BB6C1}" type="presParOf" srcId="{01BDD1AE-503C-41F3-AC7C-A8E266CB7144}" destId="{08302100-296A-4B18-B044-3D61713D1802}" srcOrd="1" destOrd="0" presId="urn:microsoft.com/office/officeart/2018/2/layout/IconVerticalSolidList"/>
    <dgm:cxn modelId="{FA3EF52A-E1CF-4210-8D0F-8AD341E0A99D}" type="presParOf" srcId="{01BDD1AE-503C-41F3-AC7C-A8E266CB7144}" destId="{A78579EE-9C27-46B6-8017-034A44EF5C3E}" srcOrd="2" destOrd="0" presId="urn:microsoft.com/office/officeart/2018/2/layout/IconVerticalSolidList"/>
    <dgm:cxn modelId="{689D3AD2-BF25-4A0A-B973-3E081401F52C}" type="presParOf" srcId="{01BDD1AE-503C-41F3-AC7C-A8E266CB7144}" destId="{3DF663F7-BCE1-44A7-A46B-A8A050B26E1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A2E1CA-E39F-4859-8D47-4C36E78AB7D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A748E6E-526D-40DF-AF4C-D0545E9EB11E}">
      <dgm:prSet/>
      <dgm:spPr/>
      <dgm:t>
        <a:bodyPr/>
        <a:lstStyle/>
        <a:p>
          <a:r>
            <a:rPr lang="en-US" b="1" dirty="0"/>
            <a:t>Two-Person Coverage: (FY23): Rounded to Nearest Dollar</a:t>
          </a:r>
          <a:endParaRPr lang="en-US" dirty="0"/>
        </a:p>
      </dgm:t>
    </dgm:pt>
    <dgm:pt modelId="{7E494992-9D3E-42E5-B6E1-6D3872E49613}" type="parTrans" cxnId="{47F6A458-EE95-4824-B149-116B44405A4B}">
      <dgm:prSet/>
      <dgm:spPr/>
      <dgm:t>
        <a:bodyPr/>
        <a:lstStyle/>
        <a:p>
          <a:endParaRPr lang="en-US"/>
        </a:p>
      </dgm:t>
    </dgm:pt>
    <dgm:pt modelId="{0ECED51A-3E1B-451E-BAAE-18FB7DB44237}" type="sibTrans" cxnId="{47F6A458-EE95-4824-B149-116B44405A4B}">
      <dgm:prSet/>
      <dgm:spPr/>
      <dgm:t>
        <a:bodyPr/>
        <a:lstStyle/>
        <a:p>
          <a:endParaRPr lang="en-US"/>
        </a:p>
      </dgm:t>
    </dgm:pt>
    <dgm:pt modelId="{9645301C-0CD0-454E-8D77-746BDF2F41CE}">
      <dgm:prSet/>
      <dgm:spPr/>
      <dgm:t>
        <a:bodyPr/>
        <a:lstStyle/>
        <a:p>
          <a:r>
            <a:rPr lang="en-US" dirty="0"/>
            <a:t>Platinum:		$8,784</a:t>
          </a:r>
        </a:p>
      </dgm:t>
    </dgm:pt>
    <dgm:pt modelId="{84360392-A1D4-4B34-9A6E-DCE539CD6256}" type="parTrans" cxnId="{4068307D-9328-4E49-B1F0-1DA1CFB3E670}">
      <dgm:prSet/>
      <dgm:spPr/>
      <dgm:t>
        <a:bodyPr/>
        <a:lstStyle/>
        <a:p>
          <a:endParaRPr lang="en-US"/>
        </a:p>
      </dgm:t>
    </dgm:pt>
    <dgm:pt modelId="{A6ECBB4A-A953-4928-A2C7-1457790F446C}" type="sibTrans" cxnId="{4068307D-9328-4E49-B1F0-1DA1CFB3E670}">
      <dgm:prSet/>
      <dgm:spPr/>
      <dgm:t>
        <a:bodyPr/>
        <a:lstStyle/>
        <a:p>
          <a:endParaRPr lang="en-US"/>
        </a:p>
      </dgm:t>
    </dgm:pt>
    <dgm:pt modelId="{86E1CA1E-EB7E-4D1A-8390-B96DD3AB6B63}">
      <dgm:prSet/>
      <dgm:spPr/>
      <dgm:t>
        <a:bodyPr/>
        <a:lstStyle/>
        <a:p>
          <a:r>
            <a:rPr lang="en-US" dirty="0"/>
            <a:t>Gold:			$8,876</a:t>
          </a:r>
        </a:p>
      </dgm:t>
    </dgm:pt>
    <dgm:pt modelId="{7423BD22-0F08-4DE1-9562-6ECDF4EE70A3}" type="parTrans" cxnId="{3BA0898F-5335-4BCC-907F-B4F5E238EC93}">
      <dgm:prSet/>
      <dgm:spPr/>
      <dgm:t>
        <a:bodyPr/>
        <a:lstStyle/>
        <a:p>
          <a:endParaRPr lang="en-US"/>
        </a:p>
      </dgm:t>
    </dgm:pt>
    <dgm:pt modelId="{E1CE0B35-DCDB-4A7D-BA74-E1E13C7D4C99}" type="sibTrans" cxnId="{3BA0898F-5335-4BCC-907F-B4F5E238EC93}">
      <dgm:prSet/>
      <dgm:spPr/>
      <dgm:t>
        <a:bodyPr/>
        <a:lstStyle/>
        <a:p>
          <a:endParaRPr lang="en-US"/>
        </a:p>
      </dgm:t>
    </dgm:pt>
    <dgm:pt modelId="{38E6B54B-85F6-48DB-B1FA-982192967654}">
      <dgm:prSet/>
      <dgm:spPr/>
      <dgm:t>
        <a:bodyPr/>
        <a:lstStyle/>
        <a:p>
          <a:r>
            <a:rPr lang="en-US" b="1" dirty="0">
              <a:solidFill>
                <a:srgbClr val="FF0000"/>
              </a:solidFill>
              <a:highlight>
                <a:srgbClr val="FFFF00"/>
              </a:highlight>
            </a:rPr>
            <a:t>Gold CDHP:		$4,776</a:t>
          </a:r>
        </a:p>
      </dgm:t>
    </dgm:pt>
    <dgm:pt modelId="{65DF97C0-2B83-4E1E-B332-D1C2BAE0427B}" type="parTrans" cxnId="{C633CC97-7DE6-432F-8AD5-4E143FECBF8D}">
      <dgm:prSet/>
      <dgm:spPr/>
      <dgm:t>
        <a:bodyPr/>
        <a:lstStyle/>
        <a:p>
          <a:endParaRPr lang="en-US"/>
        </a:p>
      </dgm:t>
    </dgm:pt>
    <dgm:pt modelId="{97282ACB-9463-4FBD-8A7C-F78A48B844C3}" type="sibTrans" cxnId="{C633CC97-7DE6-432F-8AD5-4E143FECBF8D}">
      <dgm:prSet/>
      <dgm:spPr/>
      <dgm:t>
        <a:bodyPr/>
        <a:lstStyle/>
        <a:p>
          <a:endParaRPr lang="en-US"/>
        </a:p>
      </dgm:t>
    </dgm:pt>
    <dgm:pt modelId="{C1D8D013-361C-48E6-B08C-7E0591938707}">
      <dgm:prSet/>
      <dgm:spPr/>
      <dgm:t>
        <a:bodyPr/>
        <a:lstStyle/>
        <a:p>
          <a:r>
            <a:rPr lang="en-US" dirty="0"/>
            <a:t>Silver CDHP:		$7,723</a:t>
          </a:r>
        </a:p>
      </dgm:t>
    </dgm:pt>
    <dgm:pt modelId="{60E01895-E46B-45C1-BA1D-E77D3475019A}" type="parTrans" cxnId="{74BCFBF1-216C-4CDD-AA1E-F0BEB8312DB8}">
      <dgm:prSet/>
      <dgm:spPr/>
      <dgm:t>
        <a:bodyPr/>
        <a:lstStyle/>
        <a:p>
          <a:endParaRPr lang="en-US"/>
        </a:p>
      </dgm:t>
    </dgm:pt>
    <dgm:pt modelId="{0926698E-606F-4EEB-A070-D2DEAB10B36B}" type="sibTrans" cxnId="{74BCFBF1-216C-4CDD-AA1E-F0BEB8312DB8}">
      <dgm:prSet/>
      <dgm:spPr/>
      <dgm:t>
        <a:bodyPr/>
        <a:lstStyle/>
        <a:p>
          <a:endParaRPr lang="en-US"/>
        </a:p>
      </dgm:t>
    </dgm:pt>
    <dgm:pt modelId="{60C90541-D1B5-4B0C-B61D-09779BC9A344}" type="pres">
      <dgm:prSet presAssocID="{69A2E1CA-E39F-4859-8D47-4C36E78AB7D5}" presName="root" presStyleCnt="0">
        <dgm:presLayoutVars>
          <dgm:dir/>
          <dgm:resizeHandles val="exact"/>
        </dgm:presLayoutVars>
      </dgm:prSet>
      <dgm:spPr/>
    </dgm:pt>
    <dgm:pt modelId="{4B33F291-97C4-4D71-8FDA-7DECA0990729}" type="pres">
      <dgm:prSet presAssocID="{DA748E6E-526D-40DF-AF4C-D0545E9EB11E}" presName="compNode" presStyleCnt="0"/>
      <dgm:spPr/>
    </dgm:pt>
    <dgm:pt modelId="{9686C7A8-4E4C-4A92-9092-ACDEB9665CF8}" type="pres">
      <dgm:prSet presAssocID="{DA748E6E-526D-40DF-AF4C-D0545E9EB11E}" presName="bgRect" presStyleLbl="bgShp" presStyleIdx="0" presStyleCnt="5"/>
      <dgm:spPr/>
    </dgm:pt>
    <dgm:pt modelId="{0F87BF3D-F218-4902-BB32-675CA2553CE2}" type="pres">
      <dgm:prSet presAssocID="{DA748E6E-526D-40DF-AF4C-D0545E9EB11E}" presName="iconRect" presStyleLbl="node1" presStyleIdx="0" presStyleCnt="5"/>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adio"/>
        </a:ext>
      </dgm:extLst>
    </dgm:pt>
    <dgm:pt modelId="{9C7FEE99-08B8-4A71-A8C4-909C0F7D35EF}" type="pres">
      <dgm:prSet presAssocID="{DA748E6E-526D-40DF-AF4C-D0545E9EB11E}" presName="spaceRect" presStyleCnt="0"/>
      <dgm:spPr/>
    </dgm:pt>
    <dgm:pt modelId="{108413A4-9E60-4A59-AA4E-34DD379B2099}" type="pres">
      <dgm:prSet presAssocID="{DA748E6E-526D-40DF-AF4C-D0545E9EB11E}" presName="parTx" presStyleLbl="revTx" presStyleIdx="0" presStyleCnt="5">
        <dgm:presLayoutVars>
          <dgm:chMax val="0"/>
          <dgm:chPref val="0"/>
        </dgm:presLayoutVars>
      </dgm:prSet>
      <dgm:spPr/>
    </dgm:pt>
    <dgm:pt modelId="{3D806A15-432E-40C7-8605-75518DA0AF5A}" type="pres">
      <dgm:prSet presAssocID="{0ECED51A-3E1B-451E-BAAE-18FB7DB44237}" presName="sibTrans" presStyleCnt="0"/>
      <dgm:spPr/>
    </dgm:pt>
    <dgm:pt modelId="{DA595A28-134C-43B1-BB47-88BD3581EB92}" type="pres">
      <dgm:prSet presAssocID="{9645301C-0CD0-454E-8D77-746BDF2F41CE}" presName="compNode" presStyleCnt="0"/>
      <dgm:spPr/>
    </dgm:pt>
    <dgm:pt modelId="{4BEB4B1A-DBDA-4142-B81D-D9FF8F26A1C0}" type="pres">
      <dgm:prSet presAssocID="{9645301C-0CD0-454E-8D77-746BDF2F41CE}" presName="bgRect" presStyleLbl="bgShp" presStyleIdx="1" presStyleCnt="5" custLinFactNeighborX="-39587" custLinFactNeighborY="-764"/>
      <dgm:spPr/>
    </dgm:pt>
    <dgm:pt modelId="{66740FA5-0428-4930-9560-75194B3DC100}" type="pres">
      <dgm:prSet presAssocID="{9645301C-0CD0-454E-8D77-746BDF2F41CE}" presName="iconRect" presStyleLbl="node1" presStyleIdx="1" presStyleCnt="5"/>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a:ext>
      </dgm:extLst>
    </dgm:pt>
    <dgm:pt modelId="{90F53D44-8F5C-4559-B126-FBA7644347EA}" type="pres">
      <dgm:prSet presAssocID="{9645301C-0CD0-454E-8D77-746BDF2F41CE}" presName="spaceRect" presStyleCnt="0"/>
      <dgm:spPr/>
    </dgm:pt>
    <dgm:pt modelId="{8DE3AD44-E559-4488-9A15-BA6FC137E238}" type="pres">
      <dgm:prSet presAssocID="{9645301C-0CD0-454E-8D77-746BDF2F41CE}" presName="parTx" presStyleLbl="revTx" presStyleIdx="1" presStyleCnt="5">
        <dgm:presLayoutVars>
          <dgm:chMax val="0"/>
          <dgm:chPref val="0"/>
        </dgm:presLayoutVars>
      </dgm:prSet>
      <dgm:spPr/>
    </dgm:pt>
    <dgm:pt modelId="{6F6602C8-601D-4215-BF74-C786BA3A105C}" type="pres">
      <dgm:prSet presAssocID="{A6ECBB4A-A953-4928-A2C7-1457790F446C}" presName="sibTrans" presStyleCnt="0"/>
      <dgm:spPr/>
    </dgm:pt>
    <dgm:pt modelId="{0A926B43-11A7-45C8-82B4-7E5E74CE85F6}" type="pres">
      <dgm:prSet presAssocID="{86E1CA1E-EB7E-4D1A-8390-B96DD3AB6B63}" presName="compNode" presStyleCnt="0"/>
      <dgm:spPr/>
    </dgm:pt>
    <dgm:pt modelId="{E439E76E-01CE-446B-89CA-D0CE47B06D98}" type="pres">
      <dgm:prSet presAssocID="{86E1CA1E-EB7E-4D1A-8390-B96DD3AB6B63}" presName="bgRect" presStyleLbl="bgShp" presStyleIdx="2" presStyleCnt="5"/>
      <dgm:spPr/>
    </dgm:pt>
    <dgm:pt modelId="{D8907FBC-208C-4A45-A170-C717E61A61FE}" type="pres">
      <dgm:prSet presAssocID="{86E1CA1E-EB7E-4D1A-8390-B96DD3AB6B63}" presName="iconRect" presStyleLbl="node1" presStyleIdx="2" presStyleCnt="5"/>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old bars"/>
        </a:ext>
      </dgm:extLst>
    </dgm:pt>
    <dgm:pt modelId="{41B3F44D-21CE-480E-A9DC-097D671DD612}" type="pres">
      <dgm:prSet presAssocID="{86E1CA1E-EB7E-4D1A-8390-B96DD3AB6B63}" presName="spaceRect" presStyleCnt="0"/>
      <dgm:spPr/>
    </dgm:pt>
    <dgm:pt modelId="{5A14A98A-533A-4582-987B-8ECBCB27611E}" type="pres">
      <dgm:prSet presAssocID="{86E1CA1E-EB7E-4D1A-8390-B96DD3AB6B63}" presName="parTx" presStyleLbl="revTx" presStyleIdx="2" presStyleCnt="5">
        <dgm:presLayoutVars>
          <dgm:chMax val="0"/>
          <dgm:chPref val="0"/>
        </dgm:presLayoutVars>
      </dgm:prSet>
      <dgm:spPr/>
    </dgm:pt>
    <dgm:pt modelId="{140ADA4D-BF89-4356-8E87-C72DB1C6F7AF}" type="pres">
      <dgm:prSet presAssocID="{E1CE0B35-DCDB-4A7D-BA74-E1E13C7D4C99}" presName="sibTrans" presStyleCnt="0"/>
      <dgm:spPr/>
    </dgm:pt>
    <dgm:pt modelId="{4E5C4C8A-EE71-4106-A00B-A1D8A705D902}" type="pres">
      <dgm:prSet presAssocID="{38E6B54B-85F6-48DB-B1FA-982192967654}" presName="compNode" presStyleCnt="0"/>
      <dgm:spPr/>
    </dgm:pt>
    <dgm:pt modelId="{CDEB85F2-EC85-4225-BCF1-F79B1B59CF6C}" type="pres">
      <dgm:prSet presAssocID="{38E6B54B-85F6-48DB-B1FA-982192967654}" presName="bgRect" presStyleLbl="bgShp" presStyleIdx="3" presStyleCnt="5" custLinFactNeighborX="-40581" custLinFactNeighborY="-5516"/>
      <dgm:spPr/>
    </dgm:pt>
    <dgm:pt modelId="{F19C3D8F-D3EE-46FD-9EF9-047E262D1DBF}" type="pres">
      <dgm:prSet presAssocID="{38E6B54B-85F6-48DB-B1FA-982192967654}" presName="iconRect" presStyleLbl="node1" presStyleIdx="3" presStyleCnt="5"/>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ot of Gold"/>
        </a:ext>
      </dgm:extLst>
    </dgm:pt>
    <dgm:pt modelId="{2B700CEB-45AE-478F-814E-3027FDC539B6}" type="pres">
      <dgm:prSet presAssocID="{38E6B54B-85F6-48DB-B1FA-982192967654}" presName="spaceRect" presStyleCnt="0"/>
      <dgm:spPr/>
    </dgm:pt>
    <dgm:pt modelId="{BB829268-FB8E-4383-B3F4-A1CDE9EDBFBA}" type="pres">
      <dgm:prSet presAssocID="{38E6B54B-85F6-48DB-B1FA-982192967654}" presName="parTx" presStyleLbl="revTx" presStyleIdx="3" presStyleCnt="5">
        <dgm:presLayoutVars>
          <dgm:chMax val="0"/>
          <dgm:chPref val="0"/>
        </dgm:presLayoutVars>
      </dgm:prSet>
      <dgm:spPr/>
    </dgm:pt>
    <dgm:pt modelId="{ECF4D850-4AB4-444B-925B-2FB20A941CC5}" type="pres">
      <dgm:prSet presAssocID="{97282ACB-9463-4FBD-8A7C-F78A48B844C3}" presName="sibTrans" presStyleCnt="0"/>
      <dgm:spPr/>
    </dgm:pt>
    <dgm:pt modelId="{01BDD1AE-503C-41F3-AC7C-A8E266CB7144}" type="pres">
      <dgm:prSet presAssocID="{C1D8D013-361C-48E6-B08C-7E0591938707}" presName="compNode" presStyleCnt="0"/>
      <dgm:spPr/>
    </dgm:pt>
    <dgm:pt modelId="{AC3D1810-F37F-403E-84AC-DE43DD17983F}" type="pres">
      <dgm:prSet presAssocID="{C1D8D013-361C-48E6-B08C-7E0591938707}" presName="bgRect" presStyleLbl="bgShp" presStyleIdx="4" presStyleCnt="5"/>
      <dgm:spPr/>
    </dgm:pt>
    <dgm:pt modelId="{08302100-296A-4B18-B044-3D61713D1802}" type="pres">
      <dgm:prSet presAssocID="{C1D8D013-361C-48E6-B08C-7E0591938707}" presName="iconRect" presStyleLbl="node1" presStyleIdx="4" presStyleCnt="5"/>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Ribbon"/>
        </a:ext>
      </dgm:extLst>
    </dgm:pt>
    <dgm:pt modelId="{A78579EE-9C27-46B6-8017-034A44EF5C3E}" type="pres">
      <dgm:prSet presAssocID="{C1D8D013-361C-48E6-B08C-7E0591938707}" presName="spaceRect" presStyleCnt="0"/>
      <dgm:spPr/>
    </dgm:pt>
    <dgm:pt modelId="{3DF663F7-BCE1-44A7-A46B-A8A050B26E16}" type="pres">
      <dgm:prSet presAssocID="{C1D8D013-361C-48E6-B08C-7E0591938707}" presName="parTx" presStyleLbl="revTx" presStyleIdx="4" presStyleCnt="5">
        <dgm:presLayoutVars>
          <dgm:chMax val="0"/>
          <dgm:chPref val="0"/>
        </dgm:presLayoutVars>
      </dgm:prSet>
      <dgm:spPr/>
    </dgm:pt>
  </dgm:ptLst>
  <dgm:cxnLst>
    <dgm:cxn modelId="{A18D1F46-CCF5-4D91-8B38-D238B0FDE34B}" type="presOf" srcId="{69A2E1CA-E39F-4859-8D47-4C36E78AB7D5}" destId="{60C90541-D1B5-4B0C-B61D-09779BC9A344}" srcOrd="0" destOrd="0" presId="urn:microsoft.com/office/officeart/2018/2/layout/IconVerticalSolidList"/>
    <dgm:cxn modelId="{468A8078-9EA6-4226-9FBC-582CDB3F764C}" type="presOf" srcId="{86E1CA1E-EB7E-4D1A-8390-B96DD3AB6B63}" destId="{5A14A98A-533A-4582-987B-8ECBCB27611E}" srcOrd="0" destOrd="0" presId="urn:microsoft.com/office/officeart/2018/2/layout/IconVerticalSolidList"/>
    <dgm:cxn modelId="{47F6A458-EE95-4824-B149-116B44405A4B}" srcId="{69A2E1CA-E39F-4859-8D47-4C36E78AB7D5}" destId="{DA748E6E-526D-40DF-AF4C-D0545E9EB11E}" srcOrd="0" destOrd="0" parTransId="{7E494992-9D3E-42E5-B6E1-6D3872E49613}" sibTransId="{0ECED51A-3E1B-451E-BAAE-18FB7DB44237}"/>
    <dgm:cxn modelId="{4068307D-9328-4E49-B1F0-1DA1CFB3E670}" srcId="{69A2E1CA-E39F-4859-8D47-4C36E78AB7D5}" destId="{9645301C-0CD0-454E-8D77-746BDF2F41CE}" srcOrd="1" destOrd="0" parTransId="{84360392-A1D4-4B34-9A6E-DCE539CD6256}" sibTransId="{A6ECBB4A-A953-4928-A2C7-1457790F446C}"/>
    <dgm:cxn modelId="{3BA0898F-5335-4BCC-907F-B4F5E238EC93}" srcId="{69A2E1CA-E39F-4859-8D47-4C36E78AB7D5}" destId="{86E1CA1E-EB7E-4D1A-8390-B96DD3AB6B63}" srcOrd="2" destOrd="0" parTransId="{7423BD22-0F08-4DE1-9562-6ECDF4EE70A3}" sibTransId="{E1CE0B35-DCDB-4A7D-BA74-E1E13C7D4C99}"/>
    <dgm:cxn modelId="{C633CC97-7DE6-432F-8AD5-4E143FECBF8D}" srcId="{69A2E1CA-E39F-4859-8D47-4C36E78AB7D5}" destId="{38E6B54B-85F6-48DB-B1FA-982192967654}" srcOrd="3" destOrd="0" parTransId="{65DF97C0-2B83-4E1E-B332-D1C2BAE0427B}" sibTransId="{97282ACB-9463-4FBD-8A7C-F78A48B844C3}"/>
    <dgm:cxn modelId="{091EC8A2-FD04-4AB2-B27A-F2DD2FCC8362}" type="presOf" srcId="{9645301C-0CD0-454E-8D77-746BDF2F41CE}" destId="{8DE3AD44-E559-4488-9A15-BA6FC137E238}" srcOrd="0" destOrd="0" presId="urn:microsoft.com/office/officeart/2018/2/layout/IconVerticalSolidList"/>
    <dgm:cxn modelId="{4ECA33A3-716D-4382-A901-32AF1B81BF02}" type="presOf" srcId="{C1D8D013-361C-48E6-B08C-7E0591938707}" destId="{3DF663F7-BCE1-44A7-A46B-A8A050B26E16}" srcOrd="0" destOrd="0" presId="urn:microsoft.com/office/officeart/2018/2/layout/IconVerticalSolidList"/>
    <dgm:cxn modelId="{6F7A9DA7-C449-43B8-A4E8-6ADDE3FB18E6}" type="presOf" srcId="{38E6B54B-85F6-48DB-B1FA-982192967654}" destId="{BB829268-FB8E-4383-B3F4-A1CDE9EDBFBA}" srcOrd="0" destOrd="0" presId="urn:microsoft.com/office/officeart/2018/2/layout/IconVerticalSolidList"/>
    <dgm:cxn modelId="{7A1F6FF0-1E78-4D87-894F-D30B3B3B03A2}" type="presOf" srcId="{DA748E6E-526D-40DF-AF4C-D0545E9EB11E}" destId="{108413A4-9E60-4A59-AA4E-34DD379B2099}" srcOrd="0" destOrd="0" presId="urn:microsoft.com/office/officeart/2018/2/layout/IconVerticalSolidList"/>
    <dgm:cxn modelId="{74BCFBF1-216C-4CDD-AA1E-F0BEB8312DB8}" srcId="{69A2E1CA-E39F-4859-8D47-4C36E78AB7D5}" destId="{C1D8D013-361C-48E6-B08C-7E0591938707}" srcOrd="4" destOrd="0" parTransId="{60E01895-E46B-45C1-BA1D-E77D3475019A}" sibTransId="{0926698E-606F-4EEB-A070-D2DEAB10B36B}"/>
    <dgm:cxn modelId="{7389B389-7103-4CF0-8321-0C62477F51E3}" type="presParOf" srcId="{60C90541-D1B5-4B0C-B61D-09779BC9A344}" destId="{4B33F291-97C4-4D71-8FDA-7DECA0990729}" srcOrd="0" destOrd="0" presId="urn:microsoft.com/office/officeart/2018/2/layout/IconVerticalSolidList"/>
    <dgm:cxn modelId="{B24616D5-3736-4B91-B505-8BC984E06787}" type="presParOf" srcId="{4B33F291-97C4-4D71-8FDA-7DECA0990729}" destId="{9686C7A8-4E4C-4A92-9092-ACDEB9665CF8}" srcOrd="0" destOrd="0" presId="urn:microsoft.com/office/officeart/2018/2/layout/IconVerticalSolidList"/>
    <dgm:cxn modelId="{353F0D39-2CDB-454A-82B5-67DC8EBB2C5D}" type="presParOf" srcId="{4B33F291-97C4-4D71-8FDA-7DECA0990729}" destId="{0F87BF3D-F218-4902-BB32-675CA2553CE2}" srcOrd="1" destOrd="0" presId="urn:microsoft.com/office/officeart/2018/2/layout/IconVerticalSolidList"/>
    <dgm:cxn modelId="{7AF7F9BC-4F3B-47CC-8831-3BC4D17FF276}" type="presParOf" srcId="{4B33F291-97C4-4D71-8FDA-7DECA0990729}" destId="{9C7FEE99-08B8-4A71-A8C4-909C0F7D35EF}" srcOrd="2" destOrd="0" presId="urn:microsoft.com/office/officeart/2018/2/layout/IconVerticalSolidList"/>
    <dgm:cxn modelId="{55C472A2-10F4-4339-8B31-B9AD0CDCCDBC}" type="presParOf" srcId="{4B33F291-97C4-4D71-8FDA-7DECA0990729}" destId="{108413A4-9E60-4A59-AA4E-34DD379B2099}" srcOrd="3" destOrd="0" presId="urn:microsoft.com/office/officeart/2018/2/layout/IconVerticalSolidList"/>
    <dgm:cxn modelId="{840FF09D-881D-414F-A41D-E5398A8D7CA9}" type="presParOf" srcId="{60C90541-D1B5-4B0C-B61D-09779BC9A344}" destId="{3D806A15-432E-40C7-8605-75518DA0AF5A}" srcOrd="1" destOrd="0" presId="urn:microsoft.com/office/officeart/2018/2/layout/IconVerticalSolidList"/>
    <dgm:cxn modelId="{B7CBD2CF-0441-49B4-A58F-0FC73136D7BB}" type="presParOf" srcId="{60C90541-D1B5-4B0C-B61D-09779BC9A344}" destId="{DA595A28-134C-43B1-BB47-88BD3581EB92}" srcOrd="2" destOrd="0" presId="urn:microsoft.com/office/officeart/2018/2/layout/IconVerticalSolidList"/>
    <dgm:cxn modelId="{3AFF4024-25FD-437E-AA30-ECC9A352D141}" type="presParOf" srcId="{DA595A28-134C-43B1-BB47-88BD3581EB92}" destId="{4BEB4B1A-DBDA-4142-B81D-D9FF8F26A1C0}" srcOrd="0" destOrd="0" presId="urn:microsoft.com/office/officeart/2018/2/layout/IconVerticalSolidList"/>
    <dgm:cxn modelId="{998781F7-3368-4B51-8600-F92839BADEA2}" type="presParOf" srcId="{DA595A28-134C-43B1-BB47-88BD3581EB92}" destId="{66740FA5-0428-4930-9560-75194B3DC100}" srcOrd="1" destOrd="0" presId="urn:microsoft.com/office/officeart/2018/2/layout/IconVerticalSolidList"/>
    <dgm:cxn modelId="{A4FE942C-5E21-4051-B358-3C89C79BB925}" type="presParOf" srcId="{DA595A28-134C-43B1-BB47-88BD3581EB92}" destId="{90F53D44-8F5C-4559-B126-FBA7644347EA}" srcOrd="2" destOrd="0" presId="urn:microsoft.com/office/officeart/2018/2/layout/IconVerticalSolidList"/>
    <dgm:cxn modelId="{CFB5A870-46D0-4E99-BA45-678959C32AA4}" type="presParOf" srcId="{DA595A28-134C-43B1-BB47-88BD3581EB92}" destId="{8DE3AD44-E559-4488-9A15-BA6FC137E238}" srcOrd="3" destOrd="0" presId="urn:microsoft.com/office/officeart/2018/2/layout/IconVerticalSolidList"/>
    <dgm:cxn modelId="{31174407-DEF1-4A3C-B8B1-F828F3D53668}" type="presParOf" srcId="{60C90541-D1B5-4B0C-B61D-09779BC9A344}" destId="{6F6602C8-601D-4215-BF74-C786BA3A105C}" srcOrd="3" destOrd="0" presId="urn:microsoft.com/office/officeart/2018/2/layout/IconVerticalSolidList"/>
    <dgm:cxn modelId="{D6D3C152-6D39-4565-AD24-FEB267E35BB7}" type="presParOf" srcId="{60C90541-D1B5-4B0C-B61D-09779BC9A344}" destId="{0A926B43-11A7-45C8-82B4-7E5E74CE85F6}" srcOrd="4" destOrd="0" presId="urn:microsoft.com/office/officeart/2018/2/layout/IconVerticalSolidList"/>
    <dgm:cxn modelId="{9EB644C3-7878-4FC1-B4C7-0A22ADB9A7DD}" type="presParOf" srcId="{0A926B43-11A7-45C8-82B4-7E5E74CE85F6}" destId="{E439E76E-01CE-446B-89CA-D0CE47B06D98}" srcOrd="0" destOrd="0" presId="urn:microsoft.com/office/officeart/2018/2/layout/IconVerticalSolidList"/>
    <dgm:cxn modelId="{CD0CB2B3-0BAA-4E4B-A73B-5ED2739436B3}" type="presParOf" srcId="{0A926B43-11A7-45C8-82B4-7E5E74CE85F6}" destId="{D8907FBC-208C-4A45-A170-C717E61A61FE}" srcOrd="1" destOrd="0" presId="urn:microsoft.com/office/officeart/2018/2/layout/IconVerticalSolidList"/>
    <dgm:cxn modelId="{3F4CB867-71FA-43CF-B617-6A8C58C90964}" type="presParOf" srcId="{0A926B43-11A7-45C8-82B4-7E5E74CE85F6}" destId="{41B3F44D-21CE-480E-A9DC-097D671DD612}" srcOrd="2" destOrd="0" presId="urn:microsoft.com/office/officeart/2018/2/layout/IconVerticalSolidList"/>
    <dgm:cxn modelId="{EE1E1144-3196-4300-B0AC-AA846697D894}" type="presParOf" srcId="{0A926B43-11A7-45C8-82B4-7E5E74CE85F6}" destId="{5A14A98A-533A-4582-987B-8ECBCB27611E}" srcOrd="3" destOrd="0" presId="urn:microsoft.com/office/officeart/2018/2/layout/IconVerticalSolidList"/>
    <dgm:cxn modelId="{741907B0-37AC-4C03-9DF3-979FB6D31AAF}" type="presParOf" srcId="{60C90541-D1B5-4B0C-B61D-09779BC9A344}" destId="{140ADA4D-BF89-4356-8E87-C72DB1C6F7AF}" srcOrd="5" destOrd="0" presId="urn:microsoft.com/office/officeart/2018/2/layout/IconVerticalSolidList"/>
    <dgm:cxn modelId="{A9CF58FB-6DF9-418A-B60D-EECFB536679D}" type="presParOf" srcId="{60C90541-D1B5-4B0C-B61D-09779BC9A344}" destId="{4E5C4C8A-EE71-4106-A00B-A1D8A705D902}" srcOrd="6" destOrd="0" presId="urn:microsoft.com/office/officeart/2018/2/layout/IconVerticalSolidList"/>
    <dgm:cxn modelId="{28EB5D60-51AE-4A50-BE83-ECDAF55ACA9E}" type="presParOf" srcId="{4E5C4C8A-EE71-4106-A00B-A1D8A705D902}" destId="{CDEB85F2-EC85-4225-BCF1-F79B1B59CF6C}" srcOrd="0" destOrd="0" presId="urn:microsoft.com/office/officeart/2018/2/layout/IconVerticalSolidList"/>
    <dgm:cxn modelId="{E3A0269E-19FD-45DC-AFB9-8022E8150DFF}" type="presParOf" srcId="{4E5C4C8A-EE71-4106-A00B-A1D8A705D902}" destId="{F19C3D8F-D3EE-46FD-9EF9-047E262D1DBF}" srcOrd="1" destOrd="0" presId="urn:microsoft.com/office/officeart/2018/2/layout/IconVerticalSolidList"/>
    <dgm:cxn modelId="{5D4D5024-D5AD-4883-ABB9-5AD3A380D622}" type="presParOf" srcId="{4E5C4C8A-EE71-4106-A00B-A1D8A705D902}" destId="{2B700CEB-45AE-478F-814E-3027FDC539B6}" srcOrd="2" destOrd="0" presId="urn:microsoft.com/office/officeart/2018/2/layout/IconVerticalSolidList"/>
    <dgm:cxn modelId="{147879F9-AEA7-4CC8-9A3C-CB2521662137}" type="presParOf" srcId="{4E5C4C8A-EE71-4106-A00B-A1D8A705D902}" destId="{BB829268-FB8E-4383-B3F4-A1CDE9EDBFBA}" srcOrd="3" destOrd="0" presId="urn:microsoft.com/office/officeart/2018/2/layout/IconVerticalSolidList"/>
    <dgm:cxn modelId="{0881F626-107A-4B28-985E-5ED88257962C}" type="presParOf" srcId="{60C90541-D1B5-4B0C-B61D-09779BC9A344}" destId="{ECF4D850-4AB4-444B-925B-2FB20A941CC5}" srcOrd="7" destOrd="0" presId="urn:microsoft.com/office/officeart/2018/2/layout/IconVerticalSolidList"/>
    <dgm:cxn modelId="{A1482C7B-6DF7-44A5-86F1-499D05F83E4C}" type="presParOf" srcId="{60C90541-D1B5-4B0C-B61D-09779BC9A344}" destId="{01BDD1AE-503C-41F3-AC7C-A8E266CB7144}" srcOrd="8" destOrd="0" presId="urn:microsoft.com/office/officeart/2018/2/layout/IconVerticalSolidList"/>
    <dgm:cxn modelId="{A87D1C6F-5E00-49E2-8F28-1EFD88F5716F}" type="presParOf" srcId="{01BDD1AE-503C-41F3-AC7C-A8E266CB7144}" destId="{AC3D1810-F37F-403E-84AC-DE43DD17983F}" srcOrd="0" destOrd="0" presId="urn:microsoft.com/office/officeart/2018/2/layout/IconVerticalSolidList"/>
    <dgm:cxn modelId="{9B9AE3F9-76C7-487D-A51C-A78BE02BB6C1}" type="presParOf" srcId="{01BDD1AE-503C-41F3-AC7C-A8E266CB7144}" destId="{08302100-296A-4B18-B044-3D61713D1802}" srcOrd="1" destOrd="0" presId="urn:microsoft.com/office/officeart/2018/2/layout/IconVerticalSolidList"/>
    <dgm:cxn modelId="{FA3EF52A-E1CF-4210-8D0F-8AD341E0A99D}" type="presParOf" srcId="{01BDD1AE-503C-41F3-AC7C-A8E266CB7144}" destId="{A78579EE-9C27-46B6-8017-034A44EF5C3E}" srcOrd="2" destOrd="0" presId="urn:microsoft.com/office/officeart/2018/2/layout/IconVerticalSolidList"/>
    <dgm:cxn modelId="{689D3AD2-BF25-4A0A-B973-3E081401F52C}" type="presParOf" srcId="{01BDD1AE-503C-41F3-AC7C-A8E266CB7144}" destId="{3DF663F7-BCE1-44A7-A46B-A8A050B26E1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9A2E1CA-E39F-4859-8D47-4C36E78AB7D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A748E6E-526D-40DF-AF4C-D0545E9EB11E}">
      <dgm:prSet/>
      <dgm:spPr/>
      <dgm:t>
        <a:bodyPr/>
        <a:lstStyle/>
        <a:p>
          <a:pPr>
            <a:lnSpc>
              <a:spcPct val="100000"/>
            </a:lnSpc>
          </a:pPr>
          <a:r>
            <a:rPr lang="en-US" b="1" dirty="0"/>
            <a:t>Parent/Child[ren] (FY 23): Rounded to Nearest Dollar</a:t>
          </a:r>
          <a:endParaRPr lang="en-US" dirty="0"/>
        </a:p>
      </dgm:t>
    </dgm:pt>
    <dgm:pt modelId="{7E494992-9D3E-42E5-B6E1-6D3872E49613}" type="parTrans" cxnId="{47F6A458-EE95-4824-B149-116B44405A4B}">
      <dgm:prSet/>
      <dgm:spPr/>
      <dgm:t>
        <a:bodyPr/>
        <a:lstStyle/>
        <a:p>
          <a:endParaRPr lang="en-US"/>
        </a:p>
      </dgm:t>
    </dgm:pt>
    <dgm:pt modelId="{0ECED51A-3E1B-451E-BAAE-18FB7DB44237}" type="sibTrans" cxnId="{47F6A458-EE95-4824-B149-116B44405A4B}">
      <dgm:prSet/>
      <dgm:spPr/>
      <dgm:t>
        <a:bodyPr/>
        <a:lstStyle/>
        <a:p>
          <a:endParaRPr lang="en-US"/>
        </a:p>
      </dgm:t>
    </dgm:pt>
    <dgm:pt modelId="{9645301C-0CD0-454E-8D77-746BDF2F41CE}">
      <dgm:prSet/>
      <dgm:spPr/>
      <dgm:t>
        <a:bodyPr/>
        <a:lstStyle/>
        <a:p>
          <a:pPr>
            <a:lnSpc>
              <a:spcPct val="100000"/>
            </a:lnSpc>
          </a:pPr>
          <a:r>
            <a:rPr lang="en-US" dirty="0"/>
            <a:t>Platinum:		$7,801</a:t>
          </a:r>
        </a:p>
      </dgm:t>
    </dgm:pt>
    <dgm:pt modelId="{84360392-A1D4-4B34-9A6E-DCE539CD6256}" type="parTrans" cxnId="{4068307D-9328-4E49-B1F0-1DA1CFB3E670}">
      <dgm:prSet/>
      <dgm:spPr/>
      <dgm:t>
        <a:bodyPr/>
        <a:lstStyle/>
        <a:p>
          <a:endParaRPr lang="en-US"/>
        </a:p>
      </dgm:t>
    </dgm:pt>
    <dgm:pt modelId="{A6ECBB4A-A953-4928-A2C7-1457790F446C}" type="sibTrans" cxnId="{4068307D-9328-4E49-B1F0-1DA1CFB3E670}">
      <dgm:prSet/>
      <dgm:spPr/>
      <dgm:t>
        <a:bodyPr/>
        <a:lstStyle/>
        <a:p>
          <a:endParaRPr lang="en-US"/>
        </a:p>
      </dgm:t>
    </dgm:pt>
    <dgm:pt modelId="{86E1CA1E-EB7E-4D1A-8390-B96DD3AB6B63}">
      <dgm:prSet/>
      <dgm:spPr/>
      <dgm:t>
        <a:bodyPr/>
        <a:lstStyle/>
        <a:p>
          <a:pPr>
            <a:lnSpc>
              <a:spcPct val="100000"/>
            </a:lnSpc>
          </a:pPr>
          <a:r>
            <a:rPr lang="en-US" dirty="0"/>
            <a:t>Gold:			$7,992</a:t>
          </a:r>
        </a:p>
      </dgm:t>
    </dgm:pt>
    <dgm:pt modelId="{7423BD22-0F08-4DE1-9562-6ECDF4EE70A3}" type="parTrans" cxnId="{3BA0898F-5335-4BCC-907F-B4F5E238EC93}">
      <dgm:prSet/>
      <dgm:spPr/>
      <dgm:t>
        <a:bodyPr/>
        <a:lstStyle/>
        <a:p>
          <a:endParaRPr lang="en-US"/>
        </a:p>
      </dgm:t>
    </dgm:pt>
    <dgm:pt modelId="{E1CE0B35-DCDB-4A7D-BA74-E1E13C7D4C99}" type="sibTrans" cxnId="{3BA0898F-5335-4BCC-907F-B4F5E238EC93}">
      <dgm:prSet/>
      <dgm:spPr/>
      <dgm:t>
        <a:bodyPr/>
        <a:lstStyle/>
        <a:p>
          <a:endParaRPr lang="en-US"/>
        </a:p>
      </dgm:t>
    </dgm:pt>
    <dgm:pt modelId="{38E6B54B-85F6-48DB-B1FA-982192967654}">
      <dgm:prSet/>
      <dgm:spPr/>
      <dgm:t>
        <a:bodyPr/>
        <a:lstStyle/>
        <a:p>
          <a:pPr>
            <a:lnSpc>
              <a:spcPct val="100000"/>
            </a:lnSpc>
          </a:pPr>
          <a:r>
            <a:rPr lang="en-US" b="1" dirty="0">
              <a:solidFill>
                <a:srgbClr val="FF0000"/>
              </a:solidFill>
              <a:highlight>
                <a:srgbClr val="FFFF00"/>
              </a:highlight>
            </a:rPr>
            <a:t>Gold CDHP:		$4,109</a:t>
          </a:r>
        </a:p>
      </dgm:t>
    </dgm:pt>
    <dgm:pt modelId="{65DF97C0-2B83-4E1E-B332-D1C2BAE0427B}" type="parTrans" cxnId="{C633CC97-7DE6-432F-8AD5-4E143FECBF8D}">
      <dgm:prSet/>
      <dgm:spPr/>
      <dgm:t>
        <a:bodyPr/>
        <a:lstStyle/>
        <a:p>
          <a:endParaRPr lang="en-US"/>
        </a:p>
      </dgm:t>
    </dgm:pt>
    <dgm:pt modelId="{97282ACB-9463-4FBD-8A7C-F78A48B844C3}" type="sibTrans" cxnId="{C633CC97-7DE6-432F-8AD5-4E143FECBF8D}">
      <dgm:prSet/>
      <dgm:spPr/>
      <dgm:t>
        <a:bodyPr/>
        <a:lstStyle/>
        <a:p>
          <a:endParaRPr lang="en-US"/>
        </a:p>
      </dgm:t>
    </dgm:pt>
    <dgm:pt modelId="{C1D8D013-361C-48E6-B08C-7E0591938707}">
      <dgm:prSet/>
      <dgm:spPr/>
      <dgm:t>
        <a:bodyPr/>
        <a:lstStyle/>
        <a:p>
          <a:pPr>
            <a:lnSpc>
              <a:spcPct val="100000"/>
            </a:lnSpc>
          </a:pPr>
          <a:r>
            <a:rPr lang="en-US" dirty="0"/>
            <a:t>Silver CDHP:		$7,138</a:t>
          </a:r>
        </a:p>
      </dgm:t>
    </dgm:pt>
    <dgm:pt modelId="{60E01895-E46B-45C1-BA1D-E77D3475019A}" type="parTrans" cxnId="{74BCFBF1-216C-4CDD-AA1E-F0BEB8312DB8}">
      <dgm:prSet/>
      <dgm:spPr/>
      <dgm:t>
        <a:bodyPr/>
        <a:lstStyle/>
        <a:p>
          <a:endParaRPr lang="en-US"/>
        </a:p>
      </dgm:t>
    </dgm:pt>
    <dgm:pt modelId="{0926698E-606F-4EEB-A070-D2DEAB10B36B}" type="sibTrans" cxnId="{74BCFBF1-216C-4CDD-AA1E-F0BEB8312DB8}">
      <dgm:prSet/>
      <dgm:spPr/>
      <dgm:t>
        <a:bodyPr/>
        <a:lstStyle/>
        <a:p>
          <a:endParaRPr lang="en-US"/>
        </a:p>
      </dgm:t>
    </dgm:pt>
    <dgm:pt modelId="{60C90541-D1B5-4B0C-B61D-09779BC9A344}" type="pres">
      <dgm:prSet presAssocID="{69A2E1CA-E39F-4859-8D47-4C36E78AB7D5}" presName="root" presStyleCnt="0">
        <dgm:presLayoutVars>
          <dgm:dir/>
          <dgm:resizeHandles val="exact"/>
        </dgm:presLayoutVars>
      </dgm:prSet>
      <dgm:spPr/>
    </dgm:pt>
    <dgm:pt modelId="{4B33F291-97C4-4D71-8FDA-7DECA0990729}" type="pres">
      <dgm:prSet presAssocID="{DA748E6E-526D-40DF-AF4C-D0545E9EB11E}" presName="compNode" presStyleCnt="0"/>
      <dgm:spPr/>
    </dgm:pt>
    <dgm:pt modelId="{9686C7A8-4E4C-4A92-9092-ACDEB9665CF8}" type="pres">
      <dgm:prSet presAssocID="{DA748E6E-526D-40DF-AF4C-D0545E9EB11E}" presName="bgRect" presStyleLbl="bgShp" presStyleIdx="0" presStyleCnt="5"/>
      <dgm:spPr/>
    </dgm:pt>
    <dgm:pt modelId="{0F87BF3D-F218-4902-BB32-675CA2553CE2}" type="pres">
      <dgm:prSet presAssocID="{DA748E6E-526D-40DF-AF4C-D0545E9EB11E}" presName="iconRect" presStyleLbl="node1" presStyleIdx="0" presStyleCnt="5"/>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adio"/>
        </a:ext>
      </dgm:extLst>
    </dgm:pt>
    <dgm:pt modelId="{9C7FEE99-08B8-4A71-A8C4-909C0F7D35EF}" type="pres">
      <dgm:prSet presAssocID="{DA748E6E-526D-40DF-AF4C-D0545E9EB11E}" presName="spaceRect" presStyleCnt="0"/>
      <dgm:spPr/>
    </dgm:pt>
    <dgm:pt modelId="{108413A4-9E60-4A59-AA4E-34DD379B2099}" type="pres">
      <dgm:prSet presAssocID="{DA748E6E-526D-40DF-AF4C-D0545E9EB11E}" presName="parTx" presStyleLbl="revTx" presStyleIdx="0" presStyleCnt="5">
        <dgm:presLayoutVars>
          <dgm:chMax val="0"/>
          <dgm:chPref val="0"/>
        </dgm:presLayoutVars>
      </dgm:prSet>
      <dgm:spPr/>
    </dgm:pt>
    <dgm:pt modelId="{3D806A15-432E-40C7-8605-75518DA0AF5A}" type="pres">
      <dgm:prSet presAssocID="{0ECED51A-3E1B-451E-BAAE-18FB7DB44237}" presName="sibTrans" presStyleCnt="0"/>
      <dgm:spPr/>
    </dgm:pt>
    <dgm:pt modelId="{DA595A28-134C-43B1-BB47-88BD3581EB92}" type="pres">
      <dgm:prSet presAssocID="{9645301C-0CD0-454E-8D77-746BDF2F41CE}" presName="compNode" presStyleCnt="0"/>
      <dgm:spPr/>
    </dgm:pt>
    <dgm:pt modelId="{4BEB4B1A-DBDA-4142-B81D-D9FF8F26A1C0}" type="pres">
      <dgm:prSet presAssocID="{9645301C-0CD0-454E-8D77-746BDF2F41CE}" presName="bgRect" presStyleLbl="bgShp" presStyleIdx="1" presStyleCnt="5" custLinFactNeighborX="-39587" custLinFactNeighborY="-764"/>
      <dgm:spPr/>
    </dgm:pt>
    <dgm:pt modelId="{66740FA5-0428-4930-9560-75194B3DC100}" type="pres">
      <dgm:prSet presAssocID="{9645301C-0CD0-454E-8D77-746BDF2F41CE}" presName="iconRect" presStyleLbl="node1" presStyleIdx="1" presStyleCnt="5"/>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a:ext>
      </dgm:extLst>
    </dgm:pt>
    <dgm:pt modelId="{90F53D44-8F5C-4559-B126-FBA7644347EA}" type="pres">
      <dgm:prSet presAssocID="{9645301C-0CD0-454E-8D77-746BDF2F41CE}" presName="spaceRect" presStyleCnt="0"/>
      <dgm:spPr/>
    </dgm:pt>
    <dgm:pt modelId="{8DE3AD44-E559-4488-9A15-BA6FC137E238}" type="pres">
      <dgm:prSet presAssocID="{9645301C-0CD0-454E-8D77-746BDF2F41CE}" presName="parTx" presStyleLbl="revTx" presStyleIdx="1" presStyleCnt="5">
        <dgm:presLayoutVars>
          <dgm:chMax val="0"/>
          <dgm:chPref val="0"/>
        </dgm:presLayoutVars>
      </dgm:prSet>
      <dgm:spPr/>
    </dgm:pt>
    <dgm:pt modelId="{6F6602C8-601D-4215-BF74-C786BA3A105C}" type="pres">
      <dgm:prSet presAssocID="{A6ECBB4A-A953-4928-A2C7-1457790F446C}" presName="sibTrans" presStyleCnt="0"/>
      <dgm:spPr/>
    </dgm:pt>
    <dgm:pt modelId="{0A926B43-11A7-45C8-82B4-7E5E74CE85F6}" type="pres">
      <dgm:prSet presAssocID="{86E1CA1E-EB7E-4D1A-8390-B96DD3AB6B63}" presName="compNode" presStyleCnt="0"/>
      <dgm:spPr/>
    </dgm:pt>
    <dgm:pt modelId="{E439E76E-01CE-446B-89CA-D0CE47B06D98}" type="pres">
      <dgm:prSet presAssocID="{86E1CA1E-EB7E-4D1A-8390-B96DD3AB6B63}" presName="bgRect" presStyleLbl="bgShp" presStyleIdx="2" presStyleCnt="5"/>
      <dgm:spPr/>
    </dgm:pt>
    <dgm:pt modelId="{D8907FBC-208C-4A45-A170-C717E61A61FE}" type="pres">
      <dgm:prSet presAssocID="{86E1CA1E-EB7E-4D1A-8390-B96DD3AB6B63}" presName="iconRect" presStyleLbl="node1" presStyleIdx="2" presStyleCnt="5"/>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old bars"/>
        </a:ext>
      </dgm:extLst>
    </dgm:pt>
    <dgm:pt modelId="{41B3F44D-21CE-480E-A9DC-097D671DD612}" type="pres">
      <dgm:prSet presAssocID="{86E1CA1E-EB7E-4D1A-8390-B96DD3AB6B63}" presName="spaceRect" presStyleCnt="0"/>
      <dgm:spPr/>
    </dgm:pt>
    <dgm:pt modelId="{5A14A98A-533A-4582-987B-8ECBCB27611E}" type="pres">
      <dgm:prSet presAssocID="{86E1CA1E-EB7E-4D1A-8390-B96DD3AB6B63}" presName="parTx" presStyleLbl="revTx" presStyleIdx="2" presStyleCnt="5">
        <dgm:presLayoutVars>
          <dgm:chMax val="0"/>
          <dgm:chPref val="0"/>
        </dgm:presLayoutVars>
      </dgm:prSet>
      <dgm:spPr/>
    </dgm:pt>
    <dgm:pt modelId="{140ADA4D-BF89-4356-8E87-C72DB1C6F7AF}" type="pres">
      <dgm:prSet presAssocID="{E1CE0B35-DCDB-4A7D-BA74-E1E13C7D4C99}" presName="sibTrans" presStyleCnt="0"/>
      <dgm:spPr/>
    </dgm:pt>
    <dgm:pt modelId="{4E5C4C8A-EE71-4106-A00B-A1D8A705D902}" type="pres">
      <dgm:prSet presAssocID="{38E6B54B-85F6-48DB-B1FA-982192967654}" presName="compNode" presStyleCnt="0"/>
      <dgm:spPr/>
    </dgm:pt>
    <dgm:pt modelId="{CDEB85F2-EC85-4225-BCF1-F79B1B59CF6C}" type="pres">
      <dgm:prSet presAssocID="{38E6B54B-85F6-48DB-B1FA-982192967654}" presName="bgRect" presStyleLbl="bgShp" presStyleIdx="3" presStyleCnt="5" custLinFactNeighborX="-40581" custLinFactNeighborY="-5516"/>
      <dgm:spPr/>
    </dgm:pt>
    <dgm:pt modelId="{F19C3D8F-D3EE-46FD-9EF9-047E262D1DBF}" type="pres">
      <dgm:prSet presAssocID="{38E6B54B-85F6-48DB-B1FA-982192967654}" presName="iconRect" presStyleLbl="node1" presStyleIdx="3" presStyleCnt="5"/>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ot of Gold"/>
        </a:ext>
      </dgm:extLst>
    </dgm:pt>
    <dgm:pt modelId="{2B700CEB-45AE-478F-814E-3027FDC539B6}" type="pres">
      <dgm:prSet presAssocID="{38E6B54B-85F6-48DB-B1FA-982192967654}" presName="spaceRect" presStyleCnt="0"/>
      <dgm:spPr/>
    </dgm:pt>
    <dgm:pt modelId="{BB829268-FB8E-4383-B3F4-A1CDE9EDBFBA}" type="pres">
      <dgm:prSet presAssocID="{38E6B54B-85F6-48DB-B1FA-982192967654}" presName="parTx" presStyleLbl="revTx" presStyleIdx="3" presStyleCnt="5">
        <dgm:presLayoutVars>
          <dgm:chMax val="0"/>
          <dgm:chPref val="0"/>
        </dgm:presLayoutVars>
      </dgm:prSet>
      <dgm:spPr/>
    </dgm:pt>
    <dgm:pt modelId="{ECF4D850-4AB4-444B-925B-2FB20A941CC5}" type="pres">
      <dgm:prSet presAssocID="{97282ACB-9463-4FBD-8A7C-F78A48B844C3}" presName="sibTrans" presStyleCnt="0"/>
      <dgm:spPr/>
    </dgm:pt>
    <dgm:pt modelId="{01BDD1AE-503C-41F3-AC7C-A8E266CB7144}" type="pres">
      <dgm:prSet presAssocID="{C1D8D013-361C-48E6-B08C-7E0591938707}" presName="compNode" presStyleCnt="0"/>
      <dgm:spPr/>
    </dgm:pt>
    <dgm:pt modelId="{AC3D1810-F37F-403E-84AC-DE43DD17983F}" type="pres">
      <dgm:prSet presAssocID="{C1D8D013-361C-48E6-B08C-7E0591938707}" presName="bgRect" presStyleLbl="bgShp" presStyleIdx="4" presStyleCnt="5"/>
      <dgm:spPr/>
    </dgm:pt>
    <dgm:pt modelId="{08302100-296A-4B18-B044-3D61713D1802}" type="pres">
      <dgm:prSet presAssocID="{C1D8D013-361C-48E6-B08C-7E0591938707}" presName="iconRect" presStyleLbl="node1" presStyleIdx="4" presStyleCnt="5"/>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Ribbon"/>
        </a:ext>
      </dgm:extLst>
    </dgm:pt>
    <dgm:pt modelId="{A78579EE-9C27-46B6-8017-034A44EF5C3E}" type="pres">
      <dgm:prSet presAssocID="{C1D8D013-361C-48E6-B08C-7E0591938707}" presName="spaceRect" presStyleCnt="0"/>
      <dgm:spPr/>
    </dgm:pt>
    <dgm:pt modelId="{3DF663F7-BCE1-44A7-A46B-A8A050B26E16}" type="pres">
      <dgm:prSet presAssocID="{C1D8D013-361C-48E6-B08C-7E0591938707}" presName="parTx" presStyleLbl="revTx" presStyleIdx="4" presStyleCnt="5">
        <dgm:presLayoutVars>
          <dgm:chMax val="0"/>
          <dgm:chPref val="0"/>
        </dgm:presLayoutVars>
      </dgm:prSet>
      <dgm:spPr/>
    </dgm:pt>
  </dgm:ptLst>
  <dgm:cxnLst>
    <dgm:cxn modelId="{A18D1F46-CCF5-4D91-8B38-D238B0FDE34B}" type="presOf" srcId="{69A2E1CA-E39F-4859-8D47-4C36E78AB7D5}" destId="{60C90541-D1B5-4B0C-B61D-09779BC9A344}" srcOrd="0" destOrd="0" presId="urn:microsoft.com/office/officeart/2018/2/layout/IconVerticalSolidList"/>
    <dgm:cxn modelId="{468A8078-9EA6-4226-9FBC-582CDB3F764C}" type="presOf" srcId="{86E1CA1E-EB7E-4D1A-8390-B96DD3AB6B63}" destId="{5A14A98A-533A-4582-987B-8ECBCB27611E}" srcOrd="0" destOrd="0" presId="urn:microsoft.com/office/officeart/2018/2/layout/IconVerticalSolidList"/>
    <dgm:cxn modelId="{47F6A458-EE95-4824-B149-116B44405A4B}" srcId="{69A2E1CA-E39F-4859-8D47-4C36E78AB7D5}" destId="{DA748E6E-526D-40DF-AF4C-D0545E9EB11E}" srcOrd="0" destOrd="0" parTransId="{7E494992-9D3E-42E5-B6E1-6D3872E49613}" sibTransId="{0ECED51A-3E1B-451E-BAAE-18FB7DB44237}"/>
    <dgm:cxn modelId="{4068307D-9328-4E49-B1F0-1DA1CFB3E670}" srcId="{69A2E1CA-E39F-4859-8D47-4C36E78AB7D5}" destId="{9645301C-0CD0-454E-8D77-746BDF2F41CE}" srcOrd="1" destOrd="0" parTransId="{84360392-A1D4-4B34-9A6E-DCE539CD6256}" sibTransId="{A6ECBB4A-A953-4928-A2C7-1457790F446C}"/>
    <dgm:cxn modelId="{3BA0898F-5335-4BCC-907F-B4F5E238EC93}" srcId="{69A2E1CA-E39F-4859-8D47-4C36E78AB7D5}" destId="{86E1CA1E-EB7E-4D1A-8390-B96DD3AB6B63}" srcOrd="2" destOrd="0" parTransId="{7423BD22-0F08-4DE1-9562-6ECDF4EE70A3}" sibTransId="{E1CE0B35-DCDB-4A7D-BA74-E1E13C7D4C99}"/>
    <dgm:cxn modelId="{C633CC97-7DE6-432F-8AD5-4E143FECBF8D}" srcId="{69A2E1CA-E39F-4859-8D47-4C36E78AB7D5}" destId="{38E6B54B-85F6-48DB-B1FA-982192967654}" srcOrd="3" destOrd="0" parTransId="{65DF97C0-2B83-4E1E-B332-D1C2BAE0427B}" sibTransId="{97282ACB-9463-4FBD-8A7C-F78A48B844C3}"/>
    <dgm:cxn modelId="{091EC8A2-FD04-4AB2-B27A-F2DD2FCC8362}" type="presOf" srcId="{9645301C-0CD0-454E-8D77-746BDF2F41CE}" destId="{8DE3AD44-E559-4488-9A15-BA6FC137E238}" srcOrd="0" destOrd="0" presId="urn:microsoft.com/office/officeart/2018/2/layout/IconVerticalSolidList"/>
    <dgm:cxn modelId="{4ECA33A3-716D-4382-A901-32AF1B81BF02}" type="presOf" srcId="{C1D8D013-361C-48E6-B08C-7E0591938707}" destId="{3DF663F7-BCE1-44A7-A46B-A8A050B26E16}" srcOrd="0" destOrd="0" presId="urn:microsoft.com/office/officeart/2018/2/layout/IconVerticalSolidList"/>
    <dgm:cxn modelId="{6F7A9DA7-C449-43B8-A4E8-6ADDE3FB18E6}" type="presOf" srcId="{38E6B54B-85F6-48DB-B1FA-982192967654}" destId="{BB829268-FB8E-4383-B3F4-A1CDE9EDBFBA}" srcOrd="0" destOrd="0" presId="urn:microsoft.com/office/officeart/2018/2/layout/IconVerticalSolidList"/>
    <dgm:cxn modelId="{7A1F6FF0-1E78-4D87-894F-D30B3B3B03A2}" type="presOf" srcId="{DA748E6E-526D-40DF-AF4C-D0545E9EB11E}" destId="{108413A4-9E60-4A59-AA4E-34DD379B2099}" srcOrd="0" destOrd="0" presId="urn:microsoft.com/office/officeart/2018/2/layout/IconVerticalSolidList"/>
    <dgm:cxn modelId="{74BCFBF1-216C-4CDD-AA1E-F0BEB8312DB8}" srcId="{69A2E1CA-E39F-4859-8D47-4C36E78AB7D5}" destId="{C1D8D013-361C-48E6-B08C-7E0591938707}" srcOrd="4" destOrd="0" parTransId="{60E01895-E46B-45C1-BA1D-E77D3475019A}" sibTransId="{0926698E-606F-4EEB-A070-D2DEAB10B36B}"/>
    <dgm:cxn modelId="{7389B389-7103-4CF0-8321-0C62477F51E3}" type="presParOf" srcId="{60C90541-D1B5-4B0C-B61D-09779BC9A344}" destId="{4B33F291-97C4-4D71-8FDA-7DECA0990729}" srcOrd="0" destOrd="0" presId="urn:microsoft.com/office/officeart/2018/2/layout/IconVerticalSolidList"/>
    <dgm:cxn modelId="{B24616D5-3736-4B91-B505-8BC984E06787}" type="presParOf" srcId="{4B33F291-97C4-4D71-8FDA-7DECA0990729}" destId="{9686C7A8-4E4C-4A92-9092-ACDEB9665CF8}" srcOrd="0" destOrd="0" presId="urn:microsoft.com/office/officeart/2018/2/layout/IconVerticalSolidList"/>
    <dgm:cxn modelId="{353F0D39-2CDB-454A-82B5-67DC8EBB2C5D}" type="presParOf" srcId="{4B33F291-97C4-4D71-8FDA-7DECA0990729}" destId="{0F87BF3D-F218-4902-BB32-675CA2553CE2}" srcOrd="1" destOrd="0" presId="urn:microsoft.com/office/officeart/2018/2/layout/IconVerticalSolidList"/>
    <dgm:cxn modelId="{7AF7F9BC-4F3B-47CC-8831-3BC4D17FF276}" type="presParOf" srcId="{4B33F291-97C4-4D71-8FDA-7DECA0990729}" destId="{9C7FEE99-08B8-4A71-A8C4-909C0F7D35EF}" srcOrd="2" destOrd="0" presId="urn:microsoft.com/office/officeart/2018/2/layout/IconVerticalSolidList"/>
    <dgm:cxn modelId="{55C472A2-10F4-4339-8B31-B9AD0CDCCDBC}" type="presParOf" srcId="{4B33F291-97C4-4D71-8FDA-7DECA0990729}" destId="{108413A4-9E60-4A59-AA4E-34DD379B2099}" srcOrd="3" destOrd="0" presId="urn:microsoft.com/office/officeart/2018/2/layout/IconVerticalSolidList"/>
    <dgm:cxn modelId="{840FF09D-881D-414F-A41D-E5398A8D7CA9}" type="presParOf" srcId="{60C90541-D1B5-4B0C-B61D-09779BC9A344}" destId="{3D806A15-432E-40C7-8605-75518DA0AF5A}" srcOrd="1" destOrd="0" presId="urn:microsoft.com/office/officeart/2018/2/layout/IconVerticalSolidList"/>
    <dgm:cxn modelId="{B7CBD2CF-0441-49B4-A58F-0FC73136D7BB}" type="presParOf" srcId="{60C90541-D1B5-4B0C-B61D-09779BC9A344}" destId="{DA595A28-134C-43B1-BB47-88BD3581EB92}" srcOrd="2" destOrd="0" presId="urn:microsoft.com/office/officeart/2018/2/layout/IconVerticalSolidList"/>
    <dgm:cxn modelId="{3AFF4024-25FD-437E-AA30-ECC9A352D141}" type="presParOf" srcId="{DA595A28-134C-43B1-BB47-88BD3581EB92}" destId="{4BEB4B1A-DBDA-4142-B81D-D9FF8F26A1C0}" srcOrd="0" destOrd="0" presId="urn:microsoft.com/office/officeart/2018/2/layout/IconVerticalSolidList"/>
    <dgm:cxn modelId="{998781F7-3368-4B51-8600-F92839BADEA2}" type="presParOf" srcId="{DA595A28-134C-43B1-BB47-88BD3581EB92}" destId="{66740FA5-0428-4930-9560-75194B3DC100}" srcOrd="1" destOrd="0" presId="urn:microsoft.com/office/officeart/2018/2/layout/IconVerticalSolidList"/>
    <dgm:cxn modelId="{A4FE942C-5E21-4051-B358-3C89C79BB925}" type="presParOf" srcId="{DA595A28-134C-43B1-BB47-88BD3581EB92}" destId="{90F53D44-8F5C-4559-B126-FBA7644347EA}" srcOrd="2" destOrd="0" presId="urn:microsoft.com/office/officeart/2018/2/layout/IconVerticalSolidList"/>
    <dgm:cxn modelId="{CFB5A870-46D0-4E99-BA45-678959C32AA4}" type="presParOf" srcId="{DA595A28-134C-43B1-BB47-88BD3581EB92}" destId="{8DE3AD44-E559-4488-9A15-BA6FC137E238}" srcOrd="3" destOrd="0" presId="urn:microsoft.com/office/officeart/2018/2/layout/IconVerticalSolidList"/>
    <dgm:cxn modelId="{31174407-DEF1-4A3C-B8B1-F828F3D53668}" type="presParOf" srcId="{60C90541-D1B5-4B0C-B61D-09779BC9A344}" destId="{6F6602C8-601D-4215-BF74-C786BA3A105C}" srcOrd="3" destOrd="0" presId="urn:microsoft.com/office/officeart/2018/2/layout/IconVerticalSolidList"/>
    <dgm:cxn modelId="{D6D3C152-6D39-4565-AD24-FEB267E35BB7}" type="presParOf" srcId="{60C90541-D1B5-4B0C-B61D-09779BC9A344}" destId="{0A926B43-11A7-45C8-82B4-7E5E74CE85F6}" srcOrd="4" destOrd="0" presId="urn:microsoft.com/office/officeart/2018/2/layout/IconVerticalSolidList"/>
    <dgm:cxn modelId="{9EB644C3-7878-4FC1-B4C7-0A22ADB9A7DD}" type="presParOf" srcId="{0A926B43-11A7-45C8-82B4-7E5E74CE85F6}" destId="{E439E76E-01CE-446B-89CA-D0CE47B06D98}" srcOrd="0" destOrd="0" presId="urn:microsoft.com/office/officeart/2018/2/layout/IconVerticalSolidList"/>
    <dgm:cxn modelId="{CD0CB2B3-0BAA-4E4B-A73B-5ED2739436B3}" type="presParOf" srcId="{0A926B43-11A7-45C8-82B4-7E5E74CE85F6}" destId="{D8907FBC-208C-4A45-A170-C717E61A61FE}" srcOrd="1" destOrd="0" presId="urn:microsoft.com/office/officeart/2018/2/layout/IconVerticalSolidList"/>
    <dgm:cxn modelId="{3F4CB867-71FA-43CF-B617-6A8C58C90964}" type="presParOf" srcId="{0A926B43-11A7-45C8-82B4-7E5E74CE85F6}" destId="{41B3F44D-21CE-480E-A9DC-097D671DD612}" srcOrd="2" destOrd="0" presId="urn:microsoft.com/office/officeart/2018/2/layout/IconVerticalSolidList"/>
    <dgm:cxn modelId="{EE1E1144-3196-4300-B0AC-AA846697D894}" type="presParOf" srcId="{0A926B43-11A7-45C8-82B4-7E5E74CE85F6}" destId="{5A14A98A-533A-4582-987B-8ECBCB27611E}" srcOrd="3" destOrd="0" presId="urn:microsoft.com/office/officeart/2018/2/layout/IconVerticalSolidList"/>
    <dgm:cxn modelId="{741907B0-37AC-4C03-9DF3-979FB6D31AAF}" type="presParOf" srcId="{60C90541-D1B5-4B0C-B61D-09779BC9A344}" destId="{140ADA4D-BF89-4356-8E87-C72DB1C6F7AF}" srcOrd="5" destOrd="0" presId="urn:microsoft.com/office/officeart/2018/2/layout/IconVerticalSolidList"/>
    <dgm:cxn modelId="{A9CF58FB-6DF9-418A-B60D-EECFB536679D}" type="presParOf" srcId="{60C90541-D1B5-4B0C-B61D-09779BC9A344}" destId="{4E5C4C8A-EE71-4106-A00B-A1D8A705D902}" srcOrd="6" destOrd="0" presId="urn:microsoft.com/office/officeart/2018/2/layout/IconVerticalSolidList"/>
    <dgm:cxn modelId="{28EB5D60-51AE-4A50-BE83-ECDAF55ACA9E}" type="presParOf" srcId="{4E5C4C8A-EE71-4106-A00B-A1D8A705D902}" destId="{CDEB85F2-EC85-4225-BCF1-F79B1B59CF6C}" srcOrd="0" destOrd="0" presId="urn:microsoft.com/office/officeart/2018/2/layout/IconVerticalSolidList"/>
    <dgm:cxn modelId="{E3A0269E-19FD-45DC-AFB9-8022E8150DFF}" type="presParOf" srcId="{4E5C4C8A-EE71-4106-A00B-A1D8A705D902}" destId="{F19C3D8F-D3EE-46FD-9EF9-047E262D1DBF}" srcOrd="1" destOrd="0" presId="urn:microsoft.com/office/officeart/2018/2/layout/IconVerticalSolidList"/>
    <dgm:cxn modelId="{5D4D5024-D5AD-4883-ABB9-5AD3A380D622}" type="presParOf" srcId="{4E5C4C8A-EE71-4106-A00B-A1D8A705D902}" destId="{2B700CEB-45AE-478F-814E-3027FDC539B6}" srcOrd="2" destOrd="0" presId="urn:microsoft.com/office/officeart/2018/2/layout/IconVerticalSolidList"/>
    <dgm:cxn modelId="{147879F9-AEA7-4CC8-9A3C-CB2521662137}" type="presParOf" srcId="{4E5C4C8A-EE71-4106-A00B-A1D8A705D902}" destId="{BB829268-FB8E-4383-B3F4-A1CDE9EDBFBA}" srcOrd="3" destOrd="0" presId="urn:microsoft.com/office/officeart/2018/2/layout/IconVerticalSolidList"/>
    <dgm:cxn modelId="{0881F626-107A-4B28-985E-5ED88257962C}" type="presParOf" srcId="{60C90541-D1B5-4B0C-B61D-09779BC9A344}" destId="{ECF4D850-4AB4-444B-925B-2FB20A941CC5}" srcOrd="7" destOrd="0" presId="urn:microsoft.com/office/officeart/2018/2/layout/IconVerticalSolidList"/>
    <dgm:cxn modelId="{A1482C7B-6DF7-44A5-86F1-499D05F83E4C}" type="presParOf" srcId="{60C90541-D1B5-4B0C-B61D-09779BC9A344}" destId="{01BDD1AE-503C-41F3-AC7C-A8E266CB7144}" srcOrd="8" destOrd="0" presId="urn:microsoft.com/office/officeart/2018/2/layout/IconVerticalSolidList"/>
    <dgm:cxn modelId="{A87D1C6F-5E00-49E2-8F28-1EFD88F5716F}" type="presParOf" srcId="{01BDD1AE-503C-41F3-AC7C-A8E266CB7144}" destId="{AC3D1810-F37F-403E-84AC-DE43DD17983F}" srcOrd="0" destOrd="0" presId="urn:microsoft.com/office/officeart/2018/2/layout/IconVerticalSolidList"/>
    <dgm:cxn modelId="{9B9AE3F9-76C7-487D-A51C-A78BE02BB6C1}" type="presParOf" srcId="{01BDD1AE-503C-41F3-AC7C-A8E266CB7144}" destId="{08302100-296A-4B18-B044-3D61713D1802}" srcOrd="1" destOrd="0" presId="urn:microsoft.com/office/officeart/2018/2/layout/IconVerticalSolidList"/>
    <dgm:cxn modelId="{FA3EF52A-E1CF-4210-8D0F-8AD341E0A99D}" type="presParOf" srcId="{01BDD1AE-503C-41F3-AC7C-A8E266CB7144}" destId="{A78579EE-9C27-46B6-8017-034A44EF5C3E}" srcOrd="2" destOrd="0" presId="urn:microsoft.com/office/officeart/2018/2/layout/IconVerticalSolidList"/>
    <dgm:cxn modelId="{689D3AD2-BF25-4A0A-B973-3E081401F52C}" type="presParOf" srcId="{01BDD1AE-503C-41F3-AC7C-A8E266CB7144}" destId="{3DF663F7-BCE1-44A7-A46B-A8A050B26E1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9A2E1CA-E39F-4859-8D47-4C36E78AB7D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A748E6E-526D-40DF-AF4C-D0545E9EB11E}">
      <dgm:prSet/>
      <dgm:spPr/>
      <dgm:t>
        <a:bodyPr/>
        <a:lstStyle/>
        <a:p>
          <a:r>
            <a:rPr lang="en-US" b="1" dirty="0"/>
            <a:t>Family (FY23): Rounded to Nearest Dollar</a:t>
          </a:r>
          <a:endParaRPr lang="en-US" dirty="0"/>
        </a:p>
      </dgm:t>
    </dgm:pt>
    <dgm:pt modelId="{7E494992-9D3E-42E5-B6E1-6D3872E49613}" type="parTrans" cxnId="{47F6A458-EE95-4824-B149-116B44405A4B}">
      <dgm:prSet/>
      <dgm:spPr/>
      <dgm:t>
        <a:bodyPr/>
        <a:lstStyle/>
        <a:p>
          <a:endParaRPr lang="en-US"/>
        </a:p>
      </dgm:t>
    </dgm:pt>
    <dgm:pt modelId="{0ECED51A-3E1B-451E-BAAE-18FB7DB44237}" type="sibTrans" cxnId="{47F6A458-EE95-4824-B149-116B44405A4B}">
      <dgm:prSet/>
      <dgm:spPr/>
      <dgm:t>
        <a:bodyPr/>
        <a:lstStyle/>
        <a:p>
          <a:endParaRPr lang="en-US"/>
        </a:p>
      </dgm:t>
    </dgm:pt>
    <dgm:pt modelId="{9645301C-0CD0-454E-8D77-746BDF2F41CE}">
      <dgm:prSet/>
      <dgm:spPr/>
      <dgm:t>
        <a:bodyPr/>
        <a:lstStyle/>
        <a:p>
          <a:r>
            <a:rPr lang="en-US" dirty="0"/>
            <a:t>Platinum:		$10,849</a:t>
          </a:r>
        </a:p>
      </dgm:t>
    </dgm:pt>
    <dgm:pt modelId="{84360392-A1D4-4B34-9A6E-DCE539CD6256}" type="parTrans" cxnId="{4068307D-9328-4E49-B1F0-1DA1CFB3E670}">
      <dgm:prSet/>
      <dgm:spPr/>
      <dgm:t>
        <a:bodyPr/>
        <a:lstStyle/>
        <a:p>
          <a:endParaRPr lang="en-US"/>
        </a:p>
      </dgm:t>
    </dgm:pt>
    <dgm:pt modelId="{A6ECBB4A-A953-4928-A2C7-1457790F446C}" type="sibTrans" cxnId="{4068307D-9328-4E49-B1F0-1DA1CFB3E670}">
      <dgm:prSet/>
      <dgm:spPr/>
      <dgm:t>
        <a:bodyPr/>
        <a:lstStyle/>
        <a:p>
          <a:endParaRPr lang="en-US"/>
        </a:p>
      </dgm:t>
    </dgm:pt>
    <dgm:pt modelId="{86E1CA1E-EB7E-4D1A-8390-B96DD3AB6B63}">
      <dgm:prSet/>
      <dgm:spPr/>
      <dgm:t>
        <a:bodyPr/>
        <a:lstStyle/>
        <a:p>
          <a:r>
            <a:rPr lang="en-US" dirty="0"/>
            <a:t>Gold:			$10,750</a:t>
          </a:r>
        </a:p>
      </dgm:t>
    </dgm:pt>
    <dgm:pt modelId="{7423BD22-0F08-4DE1-9562-6ECDF4EE70A3}" type="parTrans" cxnId="{3BA0898F-5335-4BCC-907F-B4F5E238EC93}">
      <dgm:prSet/>
      <dgm:spPr/>
      <dgm:t>
        <a:bodyPr/>
        <a:lstStyle/>
        <a:p>
          <a:endParaRPr lang="en-US"/>
        </a:p>
      </dgm:t>
    </dgm:pt>
    <dgm:pt modelId="{E1CE0B35-DCDB-4A7D-BA74-E1E13C7D4C99}" type="sibTrans" cxnId="{3BA0898F-5335-4BCC-907F-B4F5E238EC93}">
      <dgm:prSet/>
      <dgm:spPr/>
      <dgm:t>
        <a:bodyPr/>
        <a:lstStyle/>
        <a:p>
          <a:endParaRPr lang="en-US"/>
        </a:p>
      </dgm:t>
    </dgm:pt>
    <dgm:pt modelId="{38E6B54B-85F6-48DB-B1FA-982192967654}">
      <dgm:prSet/>
      <dgm:spPr/>
      <dgm:t>
        <a:bodyPr/>
        <a:lstStyle/>
        <a:p>
          <a:r>
            <a:rPr lang="en-US" b="1" dirty="0">
              <a:solidFill>
                <a:srgbClr val="FF0000"/>
              </a:solidFill>
              <a:highlight>
                <a:srgbClr val="FFFF00"/>
              </a:highlight>
            </a:rPr>
            <a:t>Gold CDHP:		$6,570</a:t>
          </a:r>
        </a:p>
      </dgm:t>
    </dgm:pt>
    <dgm:pt modelId="{65DF97C0-2B83-4E1E-B332-D1C2BAE0427B}" type="parTrans" cxnId="{C633CC97-7DE6-432F-8AD5-4E143FECBF8D}">
      <dgm:prSet/>
      <dgm:spPr/>
      <dgm:t>
        <a:bodyPr/>
        <a:lstStyle/>
        <a:p>
          <a:endParaRPr lang="en-US"/>
        </a:p>
      </dgm:t>
    </dgm:pt>
    <dgm:pt modelId="{97282ACB-9463-4FBD-8A7C-F78A48B844C3}" type="sibTrans" cxnId="{C633CC97-7DE6-432F-8AD5-4E143FECBF8D}">
      <dgm:prSet/>
      <dgm:spPr/>
      <dgm:t>
        <a:bodyPr/>
        <a:lstStyle/>
        <a:p>
          <a:endParaRPr lang="en-US"/>
        </a:p>
      </dgm:t>
    </dgm:pt>
    <dgm:pt modelId="{C1D8D013-361C-48E6-B08C-7E0591938707}">
      <dgm:prSet/>
      <dgm:spPr/>
      <dgm:t>
        <a:bodyPr/>
        <a:lstStyle/>
        <a:p>
          <a:r>
            <a:rPr lang="en-US" dirty="0"/>
            <a:t>Silver CDHP:		$9,297</a:t>
          </a:r>
        </a:p>
      </dgm:t>
    </dgm:pt>
    <dgm:pt modelId="{60E01895-E46B-45C1-BA1D-E77D3475019A}" type="parTrans" cxnId="{74BCFBF1-216C-4CDD-AA1E-F0BEB8312DB8}">
      <dgm:prSet/>
      <dgm:spPr/>
      <dgm:t>
        <a:bodyPr/>
        <a:lstStyle/>
        <a:p>
          <a:endParaRPr lang="en-US"/>
        </a:p>
      </dgm:t>
    </dgm:pt>
    <dgm:pt modelId="{0926698E-606F-4EEB-A070-D2DEAB10B36B}" type="sibTrans" cxnId="{74BCFBF1-216C-4CDD-AA1E-F0BEB8312DB8}">
      <dgm:prSet/>
      <dgm:spPr/>
      <dgm:t>
        <a:bodyPr/>
        <a:lstStyle/>
        <a:p>
          <a:endParaRPr lang="en-US"/>
        </a:p>
      </dgm:t>
    </dgm:pt>
    <dgm:pt modelId="{60C90541-D1B5-4B0C-B61D-09779BC9A344}" type="pres">
      <dgm:prSet presAssocID="{69A2E1CA-E39F-4859-8D47-4C36E78AB7D5}" presName="root" presStyleCnt="0">
        <dgm:presLayoutVars>
          <dgm:dir/>
          <dgm:resizeHandles val="exact"/>
        </dgm:presLayoutVars>
      </dgm:prSet>
      <dgm:spPr/>
    </dgm:pt>
    <dgm:pt modelId="{4B33F291-97C4-4D71-8FDA-7DECA0990729}" type="pres">
      <dgm:prSet presAssocID="{DA748E6E-526D-40DF-AF4C-D0545E9EB11E}" presName="compNode" presStyleCnt="0"/>
      <dgm:spPr/>
    </dgm:pt>
    <dgm:pt modelId="{9686C7A8-4E4C-4A92-9092-ACDEB9665CF8}" type="pres">
      <dgm:prSet presAssocID="{DA748E6E-526D-40DF-AF4C-D0545E9EB11E}" presName="bgRect" presStyleLbl="bgShp" presStyleIdx="0" presStyleCnt="5"/>
      <dgm:spPr/>
    </dgm:pt>
    <dgm:pt modelId="{0F87BF3D-F218-4902-BB32-675CA2553CE2}" type="pres">
      <dgm:prSet presAssocID="{DA748E6E-526D-40DF-AF4C-D0545E9EB11E}" presName="iconRect" presStyleLbl="node1" presStyleIdx="0" presStyleCnt="5"/>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adio"/>
        </a:ext>
      </dgm:extLst>
    </dgm:pt>
    <dgm:pt modelId="{9C7FEE99-08B8-4A71-A8C4-909C0F7D35EF}" type="pres">
      <dgm:prSet presAssocID="{DA748E6E-526D-40DF-AF4C-D0545E9EB11E}" presName="spaceRect" presStyleCnt="0"/>
      <dgm:spPr/>
    </dgm:pt>
    <dgm:pt modelId="{108413A4-9E60-4A59-AA4E-34DD379B2099}" type="pres">
      <dgm:prSet presAssocID="{DA748E6E-526D-40DF-AF4C-D0545E9EB11E}" presName="parTx" presStyleLbl="revTx" presStyleIdx="0" presStyleCnt="5">
        <dgm:presLayoutVars>
          <dgm:chMax val="0"/>
          <dgm:chPref val="0"/>
        </dgm:presLayoutVars>
      </dgm:prSet>
      <dgm:spPr/>
    </dgm:pt>
    <dgm:pt modelId="{3D806A15-432E-40C7-8605-75518DA0AF5A}" type="pres">
      <dgm:prSet presAssocID="{0ECED51A-3E1B-451E-BAAE-18FB7DB44237}" presName="sibTrans" presStyleCnt="0"/>
      <dgm:spPr/>
    </dgm:pt>
    <dgm:pt modelId="{DA595A28-134C-43B1-BB47-88BD3581EB92}" type="pres">
      <dgm:prSet presAssocID="{9645301C-0CD0-454E-8D77-746BDF2F41CE}" presName="compNode" presStyleCnt="0"/>
      <dgm:spPr/>
    </dgm:pt>
    <dgm:pt modelId="{4BEB4B1A-DBDA-4142-B81D-D9FF8F26A1C0}" type="pres">
      <dgm:prSet presAssocID="{9645301C-0CD0-454E-8D77-746BDF2F41CE}" presName="bgRect" presStyleLbl="bgShp" presStyleIdx="1" presStyleCnt="5" custLinFactNeighborX="-39587" custLinFactNeighborY="-764"/>
      <dgm:spPr/>
    </dgm:pt>
    <dgm:pt modelId="{66740FA5-0428-4930-9560-75194B3DC100}" type="pres">
      <dgm:prSet presAssocID="{9645301C-0CD0-454E-8D77-746BDF2F41CE}" presName="iconRect" presStyleLbl="node1" presStyleIdx="1" presStyleCnt="5"/>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a:ext>
      </dgm:extLst>
    </dgm:pt>
    <dgm:pt modelId="{90F53D44-8F5C-4559-B126-FBA7644347EA}" type="pres">
      <dgm:prSet presAssocID="{9645301C-0CD0-454E-8D77-746BDF2F41CE}" presName="spaceRect" presStyleCnt="0"/>
      <dgm:spPr/>
    </dgm:pt>
    <dgm:pt modelId="{8DE3AD44-E559-4488-9A15-BA6FC137E238}" type="pres">
      <dgm:prSet presAssocID="{9645301C-0CD0-454E-8D77-746BDF2F41CE}" presName="parTx" presStyleLbl="revTx" presStyleIdx="1" presStyleCnt="5">
        <dgm:presLayoutVars>
          <dgm:chMax val="0"/>
          <dgm:chPref val="0"/>
        </dgm:presLayoutVars>
      </dgm:prSet>
      <dgm:spPr/>
    </dgm:pt>
    <dgm:pt modelId="{6F6602C8-601D-4215-BF74-C786BA3A105C}" type="pres">
      <dgm:prSet presAssocID="{A6ECBB4A-A953-4928-A2C7-1457790F446C}" presName="sibTrans" presStyleCnt="0"/>
      <dgm:spPr/>
    </dgm:pt>
    <dgm:pt modelId="{0A926B43-11A7-45C8-82B4-7E5E74CE85F6}" type="pres">
      <dgm:prSet presAssocID="{86E1CA1E-EB7E-4D1A-8390-B96DD3AB6B63}" presName="compNode" presStyleCnt="0"/>
      <dgm:spPr/>
    </dgm:pt>
    <dgm:pt modelId="{E439E76E-01CE-446B-89CA-D0CE47B06D98}" type="pres">
      <dgm:prSet presAssocID="{86E1CA1E-EB7E-4D1A-8390-B96DD3AB6B63}" presName="bgRect" presStyleLbl="bgShp" presStyleIdx="2" presStyleCnt="5"/>
      <dgm:spPr/>
    </dgm:pt>
    <dgm:pt modelId="{D8907FBC-208C-4A45-A170-C717E61A61FE}" type="pres">
      <dgm:prSet presAssocID="{86E1CA1E-EB7E-4D1A-8390-B96DD3AB6B63}" presName="iconRect" presStyleLbl="node1" presStyleIdx="2" presStyleCnt="5"/>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old bars"/>
        </a:ext>
      </dgm:extLst>
    </dgm:pt>
    <dgm:pt modelId="{41B3F44D-21CE-480E-A9DC-097D671DD612}" type="pres">
      <dgm:prSet presAssocID="{86E1CA1E-EB7E-4D1A-8390-B96DD3AB6B63}" presName="spaceRect" presStyleCnt="0"/>
      <dgm:spPr/>
    </dgm:pt>
    <dgm:pt modelId="{5A14A98A-533A-4582-987B-8ECBCB27611E}" type="pres">
      <dgm:prSet presAssocID="{86E1CA1E-EB7E-4D1A-8390-B96DD3AB6B63}" presName="parTx" presStyleLbl="revTx" presStyleIdx="2" presStyleCnt="5">
        <dgm:presLayoutVars>
          <dgm:chMax val="0"/>
          <dgm:chPref val="0"/>
        </dgm:presLayoutVars>
      </dgm:prSet>
      <dgm:spPr/>
    </dgm:pt>
    <dgm:pt modelId="{140ADA4D-BF89-4356-8E87-C72DB1C6F7AF}" type="pres">
      <dgm:prSet presAssocID="{E1CE0B35-DCDB-4A7D-BA74-E1E13C7D4C99}" presName="sibTrans" presStyleCnt="0"/>
      <dgm:spPr/>
    </dgm:pt>
    <dgm:pt modelId="{4E5C4C8A-EE71-4106-A00B-A1D8A705D902}" type="pres">
      <dgm:prSet presAssocID="{38E6B54B-85F6-48DB-B1FA-982192967654}" presName="compNode" presStyleCnt="0"/>
      <dgm:spPr/>
    </dgm:pt>
    <dgm:pt modelId="{CDEB85F2-EC85-4225-BCF1-F79B1B59CF6C}" type="pres">
      <dgm:prSet presAssocID="{38E6B54B-85F6-48DB-B1FA-982192967654}" presName="bgRect" presStyleLbl="bgShp" presStyleIdx="3" presStyleCnt="5" custLinFactNeighborX="-40581" custLinFactNeighborY="-5516"/>
      <dgm:spPr/>
    </dgm:pt>
    <dgm:pt modelId="{F19C3D8F-D3EE-46FD-9EF9-047E262D1DBF}" type="pres">
      <dgm:prSet presAssocID="{38E6B54B-85F6-48DB-B1FA-982192967654}" presName="iconRect" presStyleLbl="node1" presStyleIdx="3" presStyleCnt="5"/>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ot of Gold"/>
        </a:ext>
      </dgm:extLst>
    </dgm:pt>
    <dgm:pt modelId="{2B700CEB-45AE-478F-814E-3027FDC539B6}" type="pres">
      <dgm:prSet presAssocID="{38E6B54B-85F6-48DB-B1FA-982192967654}" presName="spaceRect" presStyleCnt="0"/>
      <dgm:spPr/>
    </dgm:pt>
    <dgm:pt modelId="{BB829268-FB8E-4383-B3F4-A1CDE9EDBFBA}" type="pres">
      <dgm:prSet presAssocID="{38E6B54B-85F6-48DB-B1FA-982192967654}" presName="parTx" presStyleLbl="revTx" presStyleIdx="3" presStyleCnt="5">
        <dgm:presLayoutVars>
          <dgm:chMax val="0"/>
          <dgm:chPref val="0"/>
        </dgm:presLayoutVars>
      </dgm:prSet>
      <dgm:spPr/>
    </dgm:pt>
    <dgm:pt modelId="{ECF4D850-4AB4-444B-925B-2FB20A941CC5}" type="pres">
      <dgm:prSet presAssocID="{97282ACB-9463-4FBD-8A7C-F78A48B844C3}" presName="sibTrans" presStyleCnt="0"/>
      <dgm:spPr/>
    </dgm:pt>
    <dgm:pt modelId="{01BDD1AE-503C-41F3-AC7C-A8E266CB7144}" type="pres">
      <dgm:prSet presAssocID="{C1D8D013-361C-48E6-B08C-7E0591938707}" presName="compNode" presStyleCnt="0"/>
      <dgm:spPr/>
    </dgm:pt>
    <dgm:pt modelId="{AC3D1810-F37F-403E-84AC-DE43DD17983F}" type="pres">
      <dgm:prSet presAssocID="{C1D8D013-361C-48E6-B08C-7E0591938707}" presName="bgRect" presStyleLbl="bgShp" presStyleIdx="4" presStyleCnt="5"/>
      <dgm:spPr/>
    </dgm:pt>
    <dgm:pt modelId="{08302100-296A-4B18-B044-3D61713D1802}" type="pres">
      <dgm:prSet presAssocID="{C1D8D013-361C-48E6-B08C-7E0591938707}" presName="iconRect" presStyleLbl="node1" presStyleIdx="4" presStyleCnt="5"/>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Ribbon"/>
        </a:ext>
      </dgm:extLst>
    </dgm:pt>
    <dgm:pt modelId="{A78579EE-9C27-46B6-8017-034A44EF5C3E}" type="pres">
      <dgm:prSet presAssocID="{C1D8D013-361C-48E6-B08C-7E0591938707}" presName="spaceRect" presStyleCnt="0"/>
      <dgm:spPr/>
    </dgm:pt>
    <dgm:pt modelId="{3DF663F7-BCE1-44A7-A46B-A8A050B26E16}" type="pres">
      <dgm:prSet presAssocID="{C1D8D013-361C-48E6-B08C-7E0591938707}" presName="parTx" presStyleLbl="revTx" presStyleIdx="4" presStyleCnt="5">
        <dgm:presLayoutVars>
          <dgm:chMax val="0"/>
          <dgm:chPref val="0"/>
        </dgm:presLayoutVars>
      </dgm:prSet>
      <dgm:spPr/>
    </dgm:pt>
  </dgm:ptLst>
  <dgm:cxnLst>
    <dgm:cxn modelId="{A18D1F46-CCF5-4D91-8B38-D238B0FDE34B}" type="presOf" srcId="{69A2E1CA-E39F-4859-8D47-4C36E78AB7D5}" destId="{60C90541-D1B5-4B0C-B61D-09779BC9A344}" srcOrd="0" destOrd="0" presId="urn:microsoft.com/office/officeart/2018/2/layout/IconVerticalSolidList"/>
    <dgm:cxn modelId="{468A8078-9EA6-4226-9FBC-582CDB3F764C}" type="presOf" srcId="{86E1CA1E-EB7E-4D1A-8390-B96DD3AB6B63}" destId="{5A14A98A-533A-4582-987B-8ECBCB27611E}" srcOrd="0" destOrd="0" presId="urn:microsoft.com/office/officeart/2018/2/layout/IconVerticalSolidList"/>
    <dgm:cxn modelId="{47F6A458-EE95-4824-B149-116B44405A4B}" srcId="{69A2E1CA-E39F-4859-8D47-4C36E78AB7D5}" destId="{DA748E6E-526D-40DF-AF4C-D0545E9EB11E}" srcOrd="0" destOrd="0" parTransId="{7E494992-9D3E-42E5-B6E1-6D3872E49613}" sibTransId="{0ECED51A-3E1B-451E-BAAE-18FB7DB44237}"/>
    <dgm:cxn modelId="{4068307D-9328-4E49-B1F0-1DA1CFB3E670}" srcId="{69A2E1CA-E39F-4859-8D47-4C36E78AB7D5}" destId="{9645301C-0CD0-454E-8D77-746BDF2F41CE}" srcOrd="1" destOrd="0" parTransId="{84360392-A1D4-4B34-9A6E-DCE539CD6256}" sibTransId="{A6ECBB4A-A953-4928-A2C7-1457790F446C}"/>
    <dgm:cxn modelId="{3BA0898F-5335-4BCC-907F-B4F5E238EC93}" srcId="{69A2E1CA-E39F-4859-8D47-4C36E78AB7D5}" destId="{86E1CA1E-EB7E-4D1A-8390-B96DD3AB6B63}" srcOrd="2" destOrd="0" parTransId="{7423BD22-0F08-4DE1-9562-6ECDF4EE70A3}" sibTransId="{E1CE0B35-DCDB-4A7D-BA74-E1E13C7D4C99}"/>
    <dgm:cxn modelId="{C633CC97-7DE6-432F-8AD5-4E143FECBF8D}" srcId="{69A2E1CA-E39F-4859-8D47-4C36E78AB7D5}" destId="{38E6B54B-85F6-48DB-B1FA-982192967654}" srcOrd="3" destOrd="0" parTransId="{65DF97C0-2B83-4E1E-B332-D1C2BAE0427B}" sibTransId="{97282ACB-9463-4FBD-8A7C-F78A48B844C3}"/>
    <dgm:cxn modelId="{091EC8A2-FD04-4AB2-B27A-F2DD2FCC8362}" type="presOf" srcId="{9645301C-0CD0-454E-8D77-746BDF2F41CE}" destId="{8DE3AD44-E559-4488-9A15-BA6FC137E238}" srcOrd="0" destOrd="0" presId="urn:microsoft.com/office/officeart/2018/2/layout/IconVerticalSolidList"/>
    <dgm:cxn modelId="{4ECA33A3-716D-4382-A901-32AF1B81BF02}" type="presOf" srcId="{C1D8D013-361C-48E6-B08C-7E0591938707}" destId="{3DF663F7-BCE1-44A7-A46B-A8A050B26E16}" srcOrd="0" destOrd="0" presId="urn:microsoft.com/office/officeart/2018/2/layout/IconVerticalSolidList"/>
    <dgm:cxn modelId="{6F7A9DA7-C449-43B8-A4E8-6ADDE3FB18E6}" type="presOf" srcId="{38E6B54B-85F6-48DB-B1FA-982192967654}" destId="{BB829268-FB8E-4383-B3F4-A1CDE9EDBFBA}" srcOrd="0" destOrd="0" presId="urn:microsoft.com/office/officeart/2018/2/layout/IconVerticalSolidList"/>
    <dgm:cxn modelId="{7A1F6FF0-1E78-4D87-894F-D30B3B3B03A2}" type="presOf" srcId="{DA748E6E-526D-40DF-AF4C-D0545E9EB11E}" destId="{108413A4-9E60-4A59-AA4E-34DD379B2099}" srcOrd="0" destOrd="0" presId="urn:microsoft.com/office/officeart/2018/2/layout/IconVerticalSolidList"/>
    <dgm:cxn modelId="{74BCFBF1-216C-4CDD-AA1E-F0BEB8312DB8}" srcId="{69A2E1CA-E39F-4859-8D47-4C36E78AB7D5}" destId="{C1D8D013-361C-48E6-B08C-7E0591938707}" srcOrd="4" destOrd="0" parTransId="{60E01895-E46B-45C1-BA1D-E77D3475019A}" sibTransId="{0926698E-606F-4EEB-A070-D2DEAB10B36B}"/>
    <dgm:cxn modelId="{7389B389-7103-4CF0-8321-0C62477F51E3}" type="presParOf" srcId="{60C90541-D1B5-4B0C-B61D-09779BC9A344}" destId="{4B33F291-97C4-4D71-8FDA-7DECA0990729}" srcOrd="0" destOrd="0" presId="urn:microsoft.com/office/officeart/2018/2/layout/IconVerticalSolidList"/>
    <dgm:cxn modelId="{B24616D5-3736-4B91-B505-8BC984E06787}" type="presParOf" srcId="{4B33F291-97C4-4D71-8FDA-7DECA0990729}" destId="{9686C7A8-4E4C-4A92-9092-ACDEB9665CF8}" srcOrd="0" destOrd="0" presId="urn:microsoft.com/office/officeart/2018/2/layout/IconVerticalSolidList"/>
    <dgm:cxn modelId="{353F0D39-2CDB-454A-82B5-67DC8EBB2C5D}" type="presParOf" srcId="{4B33F291-97C4-4D71-8FDA-7DECA0990729}" destId="{0F87BF3D-F218-4902-BB32-675CA2553CE2}" srcOrd="1" destOrd="0" presId="urn:microsoft.com/office/officeart/2018/2/layout/IconVerticalSolidList"/>
    <dgm:cxn modelId="{7AF7F9BC-4F3B-47CC-8831-3BC4D17FF276}" type="presParOf" srcId="{4B33F291-97C4-4D71-8FDA-7DECA0990729}" destId="{9C7FEE99-08B8-4A71-A8C4-909C0F7D35EF}" srcOrd="2" destOrd="0" presId="urn:microsoft.com/office/officeart/2018/2/layout/IconVerticalSolidList"/>
    <dgm:cxn modelId="{55C472A2-10F4-4339-8B31-B9AD0CDCCDBC}" type="presParOf" srcId="{4B33F291-97C4-4D71-8FDA-7DECA0990729}" destId="{108413A4-9E60-4A59-AA4E-34DD379B2099}" srcOrd="3" destOrd="0" presId="urn:microsoft.com/office/officeart/2018/2/layout/IconVerticalSolidList"/>
    <dgm:cxn modelId="{840FF09D-881D-414F-A41D-E5398A8D7CA9}" type="presParOf" srcId="{60C90541-D1B5-4B0C-B61D-09779BC9A344}" destId="{3D806A15-432E-40C7-8605-75518DA0AF5A}" srcOrd="1" destOrd="0" presId="urn:microsoft.com/office/officeart/2018/2/layout/IconVerticalSolidList"/>
    <dgm:cxn modelId="{B7CBD2CF-0441-49B4-A58F-0FC73136D7BB}" type="presParOf" srcId="{60C90541-D1B5-4B0C-B61D-09779BC9A344}" destId="{DA595A28-134C-43B1-BB47-88BD3581EB92}" srcOrd="2" destOrd="0" presId="urn:microsoft.com/office/officeart/2018/2/layout/IconVerticalSolidList"/>
    <dgm:cxn modelId="{3AFF4024-25FD-437E-AA30-ECC9A352D141}" type="presParOf" srcId="{DA595A28-134C-43B1-BB47-88BD3581EB92}" destId="{4BEB4B1A-DBDA-4142-B81D-D9FF8F26A1C0}" srcOrd="0" destOrd="0" presId="urn:microsoft.com/office/officeart/2018/2/layout/IconVerticalSolidList"/>
    <dgm:cxn modelId="{998781F7-3368-4B51-8600-F92839BADEA2}" type="presParOf" srcId="{DA595A28-134C-43B1-BB47-88BD3581EB92}" destId="{66740FA5-0428-4930-9560-75194B3DC100}" srcOrd="1" destOrd="0" presId="urn:microsoft.com/office/officeart/2018/2/layout/IconVerticalSolidList"/>
    <dgm:cxn modelId="{A4FE942C-5E21-4051-B358-3C89C79BB925}" type="presParOf" srcId="{DA595A28-134C-43B1-BB47-88BD3581EB92}" destId="{90F53D44-8F5C-4559-B126-FBA7644347EA}" srcOrd="2" destOrd="0" presId="urn:microsoft.com/office/officeart/2018/2/layout/IconVerticalSolidList"/>
    <dgm:cxn modelId="{CFB5A870-46D0-4E99-BA45-678959C32AA4}" type="presParOf" srcId="{DA595A28-134C-43B1-BB47-88BD3581EB92}" destId="{8DE3AD44-E559-4488-9A15-BA6FC137E238}" srcOrd="3" destOrd="0" presId="urn:microsoft.com/office/officeart/2018/2/layout/IconVerticalSolidList"/>
    <dgm:cxn modelId="{31174407-DEF1-4A3C-B8B1-F828F3D53668}" type="presParOf" srcId="{60C90541-D1B5-4B0C-B61D-09779BC9A344}" destId="{6F6602C8-601D-4215-BF74-C786BA3A105C}" srcOrd="3" destOrd="0" presId="urn:microsoft.com/office/officeart/2018/2/layout/IconVerticalSolidList"/>
    <dgm:cxn modelId="{D6D3C152-6D39-4565-AD24-FEB267E35BB7}" type="presParOf" srcId="{60C90541-D1B5-4B0C-B61D-09779BC9A344}" destId="{0A926B43-11A7-45C8-82B4-7E5E74CE85F6}" srcOrd="4" destOrd="0" presId="urn:microsoft.com/office/officeart/2018/2/layout/IconVerticalSolidList"/>
    <dgm:cxn modelId="{9EB644C3-7878-4FC1-B4C7-0A22ADB9A7DD}" type="presParOf" srcId="{0A926B43-11A7-45C8-82B4-7E5E74CE85F6}" destId="{E439E76E-01CE-446B-89CA-D0CE47B06D98}" srcOrd="0" destOrd="0" presId="urn:microsoft.com/office/officeart/2018/2/layout/IconVerticalSolidList"/>
    <dgm:cxn modelId="{CD0CB2B3-0BAA-4E4B-A73B-5ED2739436B3}" type="presParOf" srcId="{0A926B43-11A7-45C8-82B4-7E5E74CE85F6}" destId="{D8907FBC-208C-4A45-A170-C717E61A61FE}" srcOrd="1" destOrd="0" presId="urn:microsoft.com/office/officeart/2018/2/layout/IconVerticalSolidList"/>
    <dgm:cxn modelId="{3F4CB867-71FA-43CF-B617-6A8C58C90964}" type="presParOf" srcId="{0A926B43-11A7-45C8-82B4-7E5E74CE85F6}" destId="{41B3F44D-21CE-480E-A9DC-097D671DD612}" srcOrd="2" destOrd="0" presId="urn:microsoft.com/office/officeart/2018/2/layout/IconVerticalSolidList"/>
    <dgm:cxn modelId="{EE1E1144-3196-4300-B0AC-AA846697D894}" type="presParOf" srcId="{0A926B43-11A7-45C8-82B4-7E5E74CE85F6}" destId="{5A14A98A-533A-4582-987B-8ECBCB27611E}" srcOrd="3" destOrd="0" presId="urn:microsoft.com/office/officeart/2018/2/layout/IconVerticalSolidList"/>
    <dgm:cxn modelId="{741907B0-37AC-4C03-9DF3-979FB6D31AAF}" type="presParOf" srcId="{60C90541-D1B5-4B0C-B61D-09779BC9A344}" destId="{140ADA4D-BF89-4356-8E87-C72DB1C6F7AF}" srcOrd="5" destOrd="0" presId="urn:microsoft.com/office/officeart/2018/2/layout/IconVerticalSolidList"/>
    <dgm:cxn modelId="{A9CF58FB-6DF9-418A-B60D-EECFB536679D}" type="presParOf" srcId="{60C90541-D1B5-4B0C-B61D-09779BC9A344}" destId="{4E5C4C8A-EE71-4106-A00B-A1D8A705D902}" srcOrd="6" destOrd="0" presId="urn:microsoft.com/office/officeart/2018/2/layout/IconVerticalSolidList"/>
    <dgm:cxn modelId="{28EB5D60-51AE-4A50-BE83-ECDAF55ACA9E}" type="presParOf" srcId="{4E5C4C8A-EE71-4106-A00B-A1D8A705D902}" destId="{CDEB85F2-EC85-4225-BCF1-F79B1B59CF6C}" srcOrd="0" destOrd="0" presId="urn:microsoft.com/office/officeart/2018/2/layout/IconVerticalSolidList"/>
    <dgm:cxn modelId="{E3A0269E-19FD-45DC-AFB9-8022E8150DFF}" type="presParOf" srcId="{4E5C4C8A-EE71-4106-A00B-A1D8A705D902}" destId="{F19C3D8F-D3EE-46FD-9EF9-047E262D1DBF}" srcOrd="1" destOrd="0" presId="urn:microsoft.com/office/officeart/2018/2/layout/IconVerticalSolidList"/>
    <dgm:cxn modelId="{5D4D5024-D5AD-4883-ABB9-5AD3A380D622}" type="presParOf" srcId="{4E5C4C8A-EE71-4106-A00B-A1D8A705D902}" destId="{2B700CEB-45AE-478F-814E-3027FDC539B6}" srcOrd="2" destOrd="0" presId="urn:microsoft.com/office/officeart/2018/2/layout/IconVerticalSolidList"/>
    <dgm:cxn modelId="{147879F9-AEA7-4CC8-9A3C-CB2521662137}" type="presParOf" srcId="{4E5C4C8A-EE71-4106-A00B-A1D8A705D902}" destId="{BB829268-FB8E-4383-B3F4-A1CDE9EDBFBA}" srcOrd="3" destOrd="0" presId="urn:microsoft.com/office/officeart/2018/2/layout/IconVerticalSolidList"/>
    <dgm:cxn modelId="{0881F626-107A-4B28-985E-5ED88257962C}" type="presParOf" srcId="{60C90541-D1B5-4B0C-B61D-09779BC9A344}" destId="{ECF4D850-4AB4-444B-925B-2FB20A941CC5}" srcOrd="7" destOrd="0" presId="urn:microsoft.com/office/officeart/2018/2/layout/IconVerticalSolidList"/>
    <dgm:cxn modelId="{A1482C7B-6DF7-44A5-86F1-499D05F83E4C}" type="presParOf" srcId="{60C90541-D1B5-4B0C-B61D-09779BC9A344}" destId="{01BDD1AE-503C-41F3-AC7C-A8E266CB7144}" srcOrd="8" destOrd="0" presId="urn:microsoft.com/office/officeart/2018/2/layout/IconVerticalSolidList"/>
    <dgm:cxn modelId="{A87D1C6F-5E00-49E2-8F28-1EFD88F5716F}" type="presParOf" srcId="{01BDD1AE-503C-41F3-AC7C-A8E266CB7144}" destId="{AC3D1810-F37F-403E-84AC-DE43DD17983F}" srcOrd="0" destOrd="0" presId="urn:microsoft.com/office/officeart/2018/2/layout/IconVerticalSolidList"/>
    <dgm:cxn modelId="{9B9AE3F9-76C7-487D-A51C-A78BE02BB6C1}" type="presParOf" srcId="{01BDD1AE-503C-41F3-AC7C-A8E266CB7144}" destId="{08302100-296A-4B18-B044-3D61713D1802}" srcOrd="1" destOrd="0" presId="urn:microsoft.com/office/officeart/2018/2/layout/IconVerticalSolidList"/>
    <dgm:cxn modelId="{FA3EF52A-E1CF-4210-8D0F-8AD341E0A99D}" type="presParOf" srcId="{01BDD1AE-503C-41F3-AC7C-A8E266CB7144}" destId="{A78579EE-9C27-46B6-8017-034A44EF5C3E}" srcOrd="2" destOrd="0" presId="urn:microsoft.com/office/officeart/2018/2/layout/IconVerticalSolidList"/>
    <dgm:cxn modelId="{689D3AD2-BF25-4A0A-B973-3E081401F52C}" type="presParOf" srcId="{01BDD1AE-503C-41F3-AC7C-A8E266CB7144}" destId="{3DF663F7-BCE1-44A7-A46B-A8A050B26E1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754DF56-72C3-4A8D-817A-CC345E1D46F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BCA213B-4F93-4070-81F3-738B21E22B1A}">
      <dgm:prSet/>
      <dgm:spPr/>
      <dgm:t>
        <a:bodyPr/>
        <a:lstStyle/>
        <a:p>
          <a:r>
            <a:rPr lang="en-US" dirty="0"/>
            <a:t>Click on: </a:t>
          </a:r>
        </a:p>
        <a:p>
          <a:r>
            <a:rPr lang="en-US" dirty="0">
              <a:hlinkClick xmlns:r="http://schemas.openxmlformats.org/officeDocument/2006/relationships" r:id="rId1"/>
            </a:rPr>
            <a:t>https://vehi.org/licensed-employee/</a:t>
          </a:r>
          <a:endParaRPr lang="en-US" dirty="0"/>
        </a:p>
      </dgm:t>
    </dgm:pt>
    <dgm:pt modelId="{0BF43B2C-A1CD-46D3-8C82-6C9F22124064}" type="parTrans" cxnId="{36BDAE97-003A-4B81-94CA-717F8EFEDBE2}">
      <dgm:prSet/>
      <dgm:spPr/>
      <dgm:t>
        <a:bodyPr/>
        <a:lstStyle/>
        <a:p>
          <a:endParaRPr lang="en-US"/>
        </a:p>
      </dgm:t>
    </dgm:pt>
    <dgm:pt modelId="{40844E65-FD18-4218-B073-CBF2DC6E6BEB}" type="sibTrans" cxnId="{36BDAE97-003A-4B81-94CA-717F8EFEDBE2}">
      <dgm:prSet/>
      <dgm:spPr/>
      <dgm:t>
        <a:bodyPr/>
        <a:lstStyle/>
        <a:p>
          <a:endParaRPr lang="en-US"/>
        </a:p>
      </dgm:t>
    </dgm:pt>
    <dgm:pt modelId="{2627FEA5-5A30-4E4B-A05D-93568B7C6C6F}">
      <dgm:prSet/>
      <dgm:spPr/>
      <dgm:t>
        <a:bodyPr/>
        <a:lstStyle/>
        <a:p>
          <a:r>
            <a:rPr lang="en-US" dirty="0"/>
            <a:t>You will also find at these links a:</a:t>
          </a:r>
        </a:p>
        <a:p>
          <a:r>
            <a:rPr lang="en-US" dirty="0">
              <a:hlinkClick xmlns:r="http://schemas.openxmlformats.org/officeDocument/2006/relationships" r:id="rId2"/>
            </a:rPr>
            <a:t>Plan Comparison for Licensed Employees </a:t>
          </a:r>
          <a:endParaRPr lang="en-US" dirty="0"/>
        </a:p>
        <a:p>
          <a:r>
            <a:rPr lang="en-US" dirty="0">
              <a:hlinkClick xmlns:r="http://schemas.openxmlformats.org/officeDocument/2006/relationships" r:id="rId3"/>
            </a:rPr>
            <a:t>Cost Comparison for Licensed Employees</a:t>
          </a:r>
          <a:endParaRPr lang="en-US" dirty="0"/>
        </a:p>
      </dgm:t>
    </dgm:pt>
    <dgm:pt modelId="{D847E4E1-6477-46E6-AAEF-C10C4D1BC8CF}" type="parTrans" cxnId="{9BE40B2A-0A9D-4276-8EC6-DDBC036C9551}">
      <dgm:prSet/>
      <dgm:spPr/>
      <dgm:t>
        <a:bodyPr/>
        <a:lstStyle/>
        <a:p>
          <a:endParaRPr lang="en-US"/>
        </a:p>
      </dgm:t>
    </dgm:pt>
    <dgm:pt modelId="{2A1592D0-DBE1-4757-A5BC-772019172E79}" type="sibTrans" cxnId="{9BE40B2A-0A9D-4276-8EC6-DDBC036C9551}">
      <dgm:prSet/>
      <dgm:spPr/>
      <dgm:t>
        <a:bodyPr/>
        <a:lstStyle/>
        <a:p>
          <a:endParaRPr lang="en-US"/>
        </a:p>
      </dgm:t>
    </dgm:pt>
    <dgm:pt modelId="{4DE2EFBC-94BB-4A12-8E40-277F7B3E854F}" type="pres">
      <dgm:prSet presAssocID="{7754DF56-72C3-4A8D-817A-CC345E1D46FD}" presName="linear" presStyleCnt="0">
        <dgm:presLayoutVars>
          <dgm:animLvl val="lvl"/>
          <dgm:resizeHandles val="exact"/>
        </dgm:presLayoutVars>
      </dgm:prSet>
      <dgm:spPr/>
    </dgm:pt>
    <dgm:pt modelId="{3C533FD0-C8F5-4641-A633-CCE8E3B73BB6}" type="pres">
      <dgm:prSet presAssocID="{2BCA213B-4F93-4070-81F3-738B21E22B1A}" presName="parentText" presStyleLbl="node1" presStyleIdx="0" presStyleCnt="2">
        <dgm:presLayoutVars>
          <dgm:chMax val="0"/>
          <dgm:bulletEnabled val="1"/>
        </dgm:presLayoutVars>
      </dgm:prSet>
      <dgm:spPr/>
    </dgm:pt>
    <dgm:pt modelId="{7BABCED9-A8DF-4B20-AC42-72FCCB6B5521}" type="pres">
      <dgm:prSet presAssocID="{40844E65-FD18-4218-B073-CBF2DC6E6BEB}" presName="spacer" presStyleCnt="0"/>
      <dgm:spPr/>
    </dgm:pt>
    <dgm:pt modelId="{4054B4A1-8E36-4D94-90D6-85C129B341D3}" type="pres">
      <dgm:prSet presAssocID="{2627FEA5-5A30-4E4B-A05D-93568B7C6C6F}" presName="parentText" presStyleLbl="node1" presStyleIdx="1" presStyleCnt="2">
        <dgm:presLayoutVars>
          <dgm:chMax val="0"/>
          <dgm:bulletEnabled val="1"/>
        </dgm:presLayoutVars>
      </dgm:prSet>
      <dgm:spPr/>
    </dgm:pt>
  </dgm:ptLst>
  <dgm:cxnLst>
    <dgm:cxn modelId="{9BE40B2A-0A9D-4276-8EC6-DDBC036C9551}" srcId="{7754DF56-72C3-4A8D-817A-CC345E1D46FD}" destId="{2627FEA5-5A30-4E4B-A05D-93568B7C6C6F}" srcOrd="1" destOrd="0" parTransId="{D847E4E1-6477-46E6-AAEF-C10C4D1BC8CF}" sibTransId="{2A1592D0-DBE1-4757-A5BC-772019172E79}"/>
    <dgm:cxn modelId="{04B7DB75-E545-44CB-9919-8DCBAA8278FE}" type="presOf" srcId="{7754DF56-72C3-4A8D-817A-CC345E1D46FD}" destId="{4DE2EFBC-94BB-4A12-8E40-277F7B3E854F}" srcOrd="0" destOrd="0" presId="urn:microsoft.com/office/officeart/2005/8/layout/vList2"/>
    <dgm:cxn modelId="{36BDAE97-003A-4B81-94CA-717F8EFEDBE2}" srcId="{7754DF56-72C3-4A8D-817A-CC345E1D46FD}" destId="{2BCA213B-4F93-4070-81F3-738B21E22B1A}" srcOrd="0" destOrd="0" parTransId="{0BF43B2C-A1CD-46D3-8C82-6C9F22124064}" sibTransId="{40844E65-FD18-4218-B073-CBF2DC6E6BEB}"/>
    <dgm:cxn modelId="{09FDFEB0-33BA-46A1-8A44-93C77AFD57C1}" type="presOf" srcId="{2BCA213B-4F93-4070-81F3-738B21E22B1A}" destId="{3C533FD0-C8F5-4641-A633-CCE8E3B73BB6}" srcOrd="0" destOrd="0" presId="urn:microsoft.com/office/officeart/2005/8/layout/vList2"/>
    <dgm:cxn modelId="{F044D0E0-3B1D-444C-8489-F9148602DB67}" type="presOf" srcId="{2627FEA5-5A30-4E4B-A05D-93568B7C6C6F}" destId="{4054B4A1-8E36-4D94-90D6-85C129B341D3}" srcOrd="0" destOrd="0" presId="urn:microsoft.com/office/officeart/2005/8/layout/vList2"/>
    <dgm:cxn modelId="{69A39AAA-7591-4DB9-AC2B-D2671DB24A2B}" type="presParOf" srcId="{4DE2EFBC-94BB-4A12-8E40-277F7B3E854F}" destId="{3C533FD0-C8F5-4641-A633-CCE8E3B73BB6}" srcOrd="0" destOrd="0" presId="urn:microsoft.com/office/officeart/2005/8/layout/vList2"/>
    <dgm:cxn modelId="{1B9A9245-FE3E-4A41-8D0B-CC4F70DC3F91}" type="presParOf" srcId="{4DE2EFBC-94BB-4A12-8E40-277F7B3E854F}" destId="{7BABCED9-A8DF-4B20-AC42-72FCCB6B5521}" srcOrd="1" destOrd="0" presId="urn:microsoft.com/office/officeart/2005/8/layout/vList2"/>
    <dgm:cxn modelId="{BA8316D1-5C5C-471D-A88F-CF41338070F1}" type="presParOf" srcId="{4DE2EFBC-94BB-4A12-8E40-277F7B3E854F}" destId="{4054B4A1-8E36-4D94-90D6-85C129B341D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E472AC5-3B67-44E4-854D-9177D0A18E08}" type="doc">
      <dgm:prSet loTypeId="urn:microsoft.com/office/officeart/2016/7/layout/AccentHomeChevronProcess" loCatId="process" qsTypeId="urn:microsoft.com/office/officeart/2005/8/quickstyle/simple1" qsCatId="simple" csTypeId="urn:microsoft.com/office/officeart/2005/8/colors/colorful5" csCatId="colorful" phldr="1"/>
      <dgm:spPr/>
      <dgm:t>
        <a:bodyPr/>
        <a:lstStyle/>
        <a:p>
          <a:endParaRPr lang="en-US"/>
        </a:p>
      </dgm:t>
    </dgm:pt>
    <dgm:pt modelId="{D18B5824-6FC4-4D09-BAD9-8000651936E5}">
      <dgm:prSet/>
      <dgm:spPr/>
      <dgm:t>
        <a:bodyPr/>
        <a:lstStyle/>
        <a:p>
          <a:r>
            <a:rPr lang="en-US" dirty="0"/>
            <a:t>end of 2022</a:t>
          </a:r>
        </a:p>
      </dgm:t>
    </dgm:pt>
    <dgm:pt modelId="{33FC2E6E-6F3B-437B-A78A-7D25FD1CB107}" type="parTrans" cxnId="{FCF21BE2-05CD-492A-B797-E3A23A262709}">
      <dgm:prSet/>
      <dgm:spPr/>
      <dgm:t>
        <a:bodyPr/>
        <a:lstStyle/>
        <a:p>
          <a:endParaRPr lang="en-US"/>
        </a:p>
      </dgm:t>
    </dgm:pt>
    <dgm:pt modelId="{146752BC-B46C-4416-88B5-6EB60B8DBA0C}" type="sibTrans" cxnId="{FCF21BE2-05CD-492A-B797-E3A23A262709}">
      <dgm:prSet/>
      <dgm:spPr/>
      <dgm:t>
        <a:bodyPr/>
        <a:lstStyle/>
        <a:p>
          <a:endParaRPr lang="en-US"/>
        </a:p>
      </dgm:t>
    </dgm:pt>
    <dgm:pt modelId="{642501B7-0319-468C-BD89-0D937730CC99}">
      <dgm:prSet custT="1"/>
      <dgm:spPr/>
      <dgm:t>
        <a:bodyPr/>
        <a:lstStyle/>
        <a:p>
          <a:r>
            <a:rPr lang="en-US" sz="2200" b="1" dirty="0">
              <a:solidFill>
                <a:srgbClr val="0070C0"/>
              </a:solidFill>
            </a:rPr>
            <a:t>If you have funds in an </a:t>
          </a:r>
          <a:r>
            <a:rPr lang="en-US" sz="2200" b="1" dirty="0">
              <a:solidFill>
                <a:srgbClr val="FF0000"/>
              </a:solidFill>
            </a:rPr>
            <a:t>HSA</a:t>
          </a:r>
          <a:r>
            <a:rPr lang="en-US" sz="2200" b="1" dirty="0">
              <a:solidFill>
                <a:srgbClr val="0070C0"/>
              </a:solidFill>
            </a:rPr>
            <a:t> at the end of 2022, but elect a VEHI plan with an </a:t>
          </a:r>
          <a:r>
            <a:rPr lang="en-US" sz="2200" b="1" dirty="0">
              <a:solidFill>
                <a:schemeClr val="tx1"/>
              </a:solidFill>
            </a:rPr>
            <a:t>HRA </a:t>
          </a:r>
          <a:r>
            <a:rPr lang="en-US" sz="2200" b="1" dirty="0">
              <a:solidFill>
                <a:srgbClr val="0070C0"/>
              </a:solidFill>
            </a:rPr>
            <a:t>in 2023, what happens to the HSA funds?</a:t>
          </a:r>
        </a:p>
      </dgm:t>
    </dgm:pt>
    <dgm:pt modelId="{3CE33DBE-4A04-4E2F-9BA0-91F4CF2C2A53}" type="parTrans" cxnId="{4E62BC99-73AA-4BD4-84CD-185EBA9772E0}">
      <dgm:prSet/>
      <dgm:spPr/>
      <dgm:t>
        <a:bodyPr/>
        <a:lstStyle/>
        <a:p>
          <a:endParaRPr lang="en-US"/>
        </a:p>
      </dgm:t>
    </dgm:pt>
    <dgm:pt modelId="{143CFE02-2775-4E30-894A-094800C94550}" type="sibTrans" cxnId="{4E62BC99-73AA-4BD4-84CD-185EBA9772E0}">
      <dgm:prSet/>
      <dgm:spPr/>
      <dgm:t>
        <a:bodyPr/>
        <a:lstStyle/>
        <a:p>
          <a:endParaRPr lang="en-US"/>
        </a:p>
      </dgm:t>
    </dgm:pt>
    <dgm:pt modelId="{C93F928F-BD76-499D-9802-E19EB6E360B4}">
      <dgm:prSet/>
      <dgm:spPr/>
      <dgm:t>
        <a:bodyPr/>
        <a:lstStyle/>
        <a:p>
          <a:r>
            <a:rPr lang="en-US" dirty="0"/>
            <a:t>2023</a:t>
          </a:r>
        </a:p>
      </dgm:t>
    </dgm:pt>
    <dgm:pt modelId="{E36100BA-2F69-451F-B3D1-37E2E6452E9A}" type="parTrans" cxnId="{2E05039E-2F0A-4936-A61E-E895320B84E7}">
      <dgm:prSet/>
      <dgm:spPr/>
      <dgm:t>
        <a:bodyPr/>
        <a:lstStyle/>
        <a:p>
          <a:endParaRPr lang="en-US"/>
        </a:p>
      </dgm:t>
    </dgm:pt>
    <dgm:pt modelId="{15E04DE4-692F-4FEE-B944-486C58793B4D}" type="sibTrans" cxnId="{2E05039E-2F0A-4936-A61E-E895320B84E7}">
      <dgm:prSet/>
      <dgm:spPr/>
      <dgm:t>
        <a:bodyPr/>
        <a:lstStyle/>
        <a:p>
          <a:endParaRPr lang="en-US"/>
        </a:p>
      </dgm:t>
    </dgm:pt>
    <dgm:pt modelId="{A62609EF-1B0D-48A0-B8A9-FE030C12AFA8}">
      <dgm:prSet custT="1"/>
      <dgm:spPr/>
      <dgm:t>
        <a:bodyPr/>
        <a:lstStyle/>
        <a:p>
          <a:r>
            <a:rPr lang="en-US" sz="2200" dirty="0"/>
            <a:t>The </a:t>
          </a:r>
          <a:r>
            <a:rPr lang="en-US" sz="2200" b="1" dirty="0">
              <a:solidFill>
                <a:srgbClr val="FF0000"/>
              </a:solidFill>
            </a:rPr>
            <a:t>HSA</a:t>
          </a:r>
          <a:r>
            <a:rPr lang="en-US" sz="2200" dirty="0"/>
            <a:t> money remains with you, the employee.  </a:t>
          </a:r>
        </a:p>
        <a:p>
          <a:r>
            <a:rPr lang="en-US" sz="2200" dirty="0"/>
            <a:t>It is </a:t>
          </a:r>
          <a:r>
            <a:rPr lang="en-US" sz="2200" b="1" dirty="0"/>
            <a:t>not </a:t>
          </a:r>
          <a:r>
            <a:rPr lang="en-US" sz="2200" dirty="0"/>
            <a:t>forfeited if you elect an </a:t>
          </a:r>
          <a:r>
            <a:rPr lang="en-US" sz="2200" b="1" dirty="0"/>
            <a:t>HRA </a:t>
          </a:r>
          <a:r>
            <a:rPr lang="en-US" sz="2200" dirty="0"/>
            <a:t>in 2023.</a:t>
          </a:r>
        </a:p>
      </dgm:t>
    </dgm:pt>
    <dgm:pt modelId="{58199FBC-8F02-45E4-8024-195200DA327A}" type="parTrans" cxnId="{7767A7BC-0B65-4126-929A-D2A94D342F45}">
      <dgm:prSet/>
      <dgm:spPr/>
      <dgm:t>
        <a:bodyPr/>
        <a:lstStyle/>
        <a:p>
          <a:endParaRPr lang="en-US"/>
        </a:p>
      </dgm:t>
    </dgm:pt>
    <dgm:pt modelId="{9A8790BC-1591-4A2B-A980-3DDFB7AED686}" type="sibTrans" cxnId="{7767A7BC-0B65-4126-929A-D2A94D342F45}">
      <dgm:prSet/>
      <dgm:spPr/>
      <dgm:t>
        <a:bodyPr/>
        <a:lstStyle/>
        <a:p>
          <a:endParaRPr lang="en-US"/>
        </a:p>
      </dgm:t>
    </dgm:pt>
    <dgm:pt modelId="{6B7F4817-0AE5-4AAF-91EA-2D8716C049A2}">
      <dgm:prSet/>
      <dgm:spPr/>
      <dgm:t>
        <a:bodyPr/>
        <a:lstStyle/>
        <a:p>
          <a:r>
            <a:rPr lang="en-US" dirty="0"/>
            <a:t>Beyond 2023</a:t>
          </a:r>
        </a:p>
      </dgm:t>
    </dgm:pt>
    <dgm:pt modelId="{30FCFEDF-6889-4976-A69E-89A552B905C6}" type="parTrans" cxnId="{3586E480-5587-4F7C-8283-2D9903FD7591}">
      <dgm:prSet/>
      <dgm:spPr/>
      <dgm:t>
        <a:bodyPr/>
        <a:lstStyle/>
        <a:p>
          <a:endParaRPr lang="en-US"/>
        </a:p>
      </dgm:t>
    </dgm:pt>
    <dgm:pt modelId="{3F79F476-90EE-4220-8BBC-542B4874DBA5}" type="sibTrans" cxnId="{3586E480-5587-4F7C-8283-2D9903FD7591}">
      <dgm:prSet/>
      <dgm:spPr/>
      <dgm:t>
        <a:bodyPr/>
        <a:lstStyle/>
        <a:p>
          <a:endParaRPr lang="en-US"/>
        </a:p>
      </dgm:t>
    </dgm:pt>
    <dgm:pt modelId="{60B366B7-6B04-4130-9ABA-96A46A4B27CE}">
      <dgm:prSet custT="1"/>
      <dgm:spPr/>
      <dgm:t>
        <a:bodyPr/>
        <a:lstStyle/>
        <a:p>
          <a:r>
            <a:rPr lang="en-US" sz="2200" dirty="0"/>
            <a:t>HSA funds can pay for medical expenses in 2023 or later, provided those same expenses were </a:t>
          </a:r>
          <a:r>
            <a:rPr lang="en-US" sz="2200" b="1" dirty="0"/>
            <a:t>NOT</a:t>
          </a:r>
          <a:r>
            <a:rPr lang="en-US" sz="2200" dirty="0"/>
            <a:t> paid for by </a:t>
          </a:r>
          <a:r>
            <a:rPr lang="en-US" sz="2200" b="1" dirty="0">
              <a:solidFill>
                <a:schemeClr val="tx1"/>
              </a:solidFill>
            </a:rPr>
            <a:t>HRA </a:t>
          </a:r>
          <a:r>
            <a:rPr lang="en-US" sz="2200" dirty="0"/>
            <a:t>funds – no “double dipping” allowed.</a:t>
          </a:r>
        </a:p>
      </dgm:t>
    </dgm:pt>
    <dgm:pt modelId="{22165059-359C-449E-A818-BA609F53272C}" type="parTrans" cxnId="{0CEA0F0E-BFD0-48EA-9DF0-970D29B33EC4}">
      <dgm:prSet/>
      <dgm:spPr/>
      <dgm:t>
        <a:bodyPr/>
        <a:lstStyle/>
        <a:p>
          <a:endParaRPr lang="en-US"/>
        </a:p>
      </dgm:t>
    </dgm:pt>
    <dgm:pt modelId="{89AA0652-08C6-476B-AAAA-BC9BC66785B7}" type="sibTrans" cxnId="{0CEA0F0E-BFD0-48EA-9DF0-970D29B33EC4}">
      <dgm:prSet/>
      <dgm:spPr/>
      <dgm:t>
        <a:bodyPr/>
        <a:lstStyle/>
        <a:p>
          <a:endParaRPr lang="en-US"/>
        </a:p>
      </dgm:t>
    </dgm:pt>
    <dgm:pt modelId="{A790DEC8-96EE-4681-A35F-5C7A644F26F2}" type="pres">
      <dgm:prSet presAssocID="{CE472AC5-3B67-44E4-854D-9177D0A18E08}" presName="Name0" presStyleCnt="0">
        <dgm:presLayoutVars>
          <dgm:animLvl val="lvl"/>
          <dgm:resizeHandles val="exact"/>
        </dgm:presLayoutVars>
      </dgm:prSet>
      <dgm:spPr/>
    </dgm:pt>
    <dgm:pt modelId="{9BCFBE15-FCEA-4446-8F96-F4FC03D92D1D}" type="pres">
      <dgm:prSet presAssocID="{D18B5824-6FC4-4D09-BAD9-8000651936E5}" presName="composite" presStyleCnt="0"/>
      <dgm:spPr/>
    </dgm:pt>
    <dgm:pt modelId="{4200C3BC-681A-480C-804A-64E37823AAB7}" type="pres">
      <dgm:prSet presAssocID="{D18B5824-6FC4-4D09-BAD9-8000651936E5}" presName="L" presStyleLbl="solidFgAcc1" presStyleIdx="0" presStyleCnt="3">
        <dgm:presLayoutVars>
          <dgm:chMax val="0"/>
          <dgm:chPref val="0"/>
        </dgm:presLayoutVars>
      </dgm:prSet>
      <dgm:spPr/>
    </dgm:pt>
    <dgm:pt modelId="{5CA20AA8-A475-471F-8E0B-677ADD657E8D}" type="pres">
      <dgm:prSet presAssocID="{D18B5824-6FC4-4D09-BAD9-8000651936E5}" presName="parTx" presStyleLbl="alignNode1" presStyleIdx="0" presStyleCnt="3">
        <dgm:presLayoutVars>
          <dgm:chMax val="0"/>
          <dgm:chPref val="0"/>
          <dgm:bulletEnabled val="1"/>
        </dgm:presLayoutVars>
      </dgm:prSet>
      <dgm:spPr/>
    </dgm:pt>
    <dgm:pt modelId="{C28420C6-A24B-4BF4-8781-D63008329A4B}" type="pres">
      <dgm:prSet presAssocID="{D18B5824-6FC4-4D09-BAD9-8000651936E5}" presName="desTx" presStyleLbl="revTx" presStyleIdx="0" presStyleCnt="3">
        <dgm:presLayoutVars>
          <dgm:chMax val="0"/>
          <dgm:chPref val="0"/>
          <dgm:bulletEnabled val="1"/>
        </dgm:presLayoutVars>
      </dgm:prSet>
      <dgm:spPr/>
    </dgm:pt>
    <dgm:pt modelId="{4518E100-56B1-4DE0-B60B-3E3D44B9FC55}" type="pres">
      <dgm:prSet presAssocID="{D18B5824-6FC4-4D09-BAD9-8000651936E5}" presName="EmptyPlaceHolder" presStyleCnt="0"/>
      <dgm:spPr/>
    </dgm:pt>
    <dgm:pt modelId="{06C816C5-2EB8-4884-BA3B-F08482264F18}" type="pres">
      <dgm:prSet presAssocID="{146752BC-B46C-4416-88B5-6EB60B8DBA0C}" presName="space" presStyleCnt="0"/>
      <dgm:spPr/>
    </dgm:pt>
    <dgm:pt modelId="{7A243EC5-C9E4-436C-B12F-F24F309CE00E}" type="pres">
      <dgm:prSet presAssocID="{C93F928F-BD76-499D-9802-E19EB6E360B4}" presName="composite" presStyleCnt="0"/>
      <dgm:spPr/>
    </dgm:pt>
    <dgm:pt modelId="{480A30DE-8DB9-474C-8D44-9FD4E5D8A3AA}" type="pres">
      <dgm:prSet presAssocID="{C93F928F-BD76-499D-9802-E19EB6E360B4}" presName="L" presStyleLbl="solidFgAcc1" presStyleIdx="1" presStyleCnt="3">
        <dgm:presLayoutVars>
          <dgm:chMax val="0"/>
          <dgm:chPref val="0"/>
        </dgm:presLayoutVars>
      </dgm:prSet>
      <dgm:spPr/>
    </dgm:pt>
    <dgm:pt modelId="{B1884518-A073-494B-9311-8543629B954E}" type="pres">
      <dgm:prSet presAssocID="{C93F928F-BD76-499D-9802-E19EB6E360B4}" presName="parTx" presStyleLbl="alignNode1" presStyleIdx="1" presStyleCnt="3" custScaleY="138882">
        <dgm:presLayoutVars>
          <dgm:chMax val="0"/>
          <dgm:chPref val="0"/>
          <dgm:bulletEnabled val="1"/>
        </dgm:presLayoutVars>
      </dgm:prSet>
      <dgm:spPr/>
    </dgm:pt>
    <dgm:pt modelId="{FC0F8B61-29E4-4BA4-8C80-ADE1AA0A1DCD}" type="pres">
      <dgm:prSet presAssocID="{C93F928F-BD76-499D-9802-E19EB6E360B4}" presName="desTx" presStyleLbl="revTx" presStyleIdx="1" presStyleCnt="3">
        <dgm:presLayoutVars>
          <dgm:chMax val="0"/>
          <dgm:chPref val="0"/>
          <dgm:bulletEnabled val="1"/>
        </dgm:presLayoutVars>
      </dgm:prSet>
      <dgm:spPr/>
    </dgm:pt>
    <dgm:pt modelId="{758500DB-6F39-4477-9E6E-03B98B050F56}" type="pres">
      <dgm:prSet presAssocID="{C93F928F-BD76-499D-9802-E19EB6E360B4}" presName="EmptyPlaceHolder" presStyleCnt="0"/>
      <dgm:spPr/>
    </dgm:pt>
    <dgm:pt modelId="{A5E8C537-6E95-4452-AC32-694C5D7CB799}" type="pres">
      <dgm:prSet presAssocID="{15E04DE4-692F-4FEE-B944-486C58793B4D}" presName="space" presStyleCnt="0"/>
      <dgm:spPr/>
    </dgm:pt>
    <dgm:pt modelId="{988F3648-78B2-4CAE-98A8-73CB25EC468C}" type="pres">
      <dgm:prSet presAssocID="{6B7F4817-0AE5-4AAF-91EA-2D8716C049A2}" presName="composite" presStyleCnt="0"/>
      <dgm:spPr/>
    </dgm:pt>
    <dgm:pt modelId="{3DB60E51-16BB-47F9-A29D-06A3821445C8}" type="pres">
      <dgm:prSet presAssocID="{6B7F4817-0AE5-4AAF-91EA-2D8716C049A2}" presName="L" presStyleLbl="solidFgAcc1" presStyleIdx="2" presStyleCnt="3">
        <dgm:presLayoutVars>
          <dgm:chMax val="0"/>
          <dgm:chPref val="0"/>
        </dgm:presLayoutVars>
      </dgm:prSet>
      <dgm:spPr/>
    </dgm:pt>
    <dgm:pt modelId="{FF45B7A6-3305-4DFC-B146-984B5E9CEA34}" type="pres">
      <dgm:prSet presAssocID="{6B7F4817-0AE5-4AAF-91EA-2D8716C049A2}" presName="parTx" presStyleLbl="alignNode1" presStyleIdx="2" presStyleCnt="3" custScaleY="131992">
        <dgm:presLayoutVars>
          <dgm:chMax val="0"/>
          <dgm:chPref val="0"/>
          <dgm:bulletEnabled val="1"/>
        </dgm:presLayoutVars>
      </dgm:prSet>
      <dgm:spPr/>
    </dgm:pt>
    <dgm:pt modelId="{EE97F536-51FE-46CD-9793-F0DDA8B556C2}" type="pres">
      <dgm:prSet presAssocID="{6B7F4817-0AE5-4AAF-91EA-2D8716C049A2}" presName="desTx" presStyleLbl="revTx" presStyleIdx="2" presStyleCnt="3">
        <dgm:presLayoutVars>
          <dgm:chMax val="0"/>
          <dgm:chPref val="0"/>
          <dgm:bulletEnabled val="1"/>
        </dgm:presLayoutVars>
      </dgm:prSet>
      <dgm:spPr/>
    </dgm:pt>
    <dgm:pt modelId="{01EA3FD1-6FD7-457A-BCB1-B495BBE4D468}" type="pres">
      <dgm:prSet presAssocID="{6B7F4817-0AE5-4AAF-91EA-2D8716C049A2}" presName="EmptyPlaceHolder" presStyleCnt="0"/>
      <dgm:spPr/>
    </dgm:pt>
  </dgm:ptLst>
  <dgm:cxnLst>
    <dgm:cxn modelId="{4012AC0C-0FAD-4F77-B7D2-9AE3F43AA693}" type="presOf" srcId="{60B366B7-6B04-4130-9ABA-96A46A4B27CE}" destId="{EE97F536-51FE-46CD-9793-F0DDA8B556C2}" srcOrd="0" destOrd="0" presId="urn:microsoft.com/office/officeart/2016/7/layout/AccentHomeChevronProcess"/>
    <dgm:cxn modelId="{0CEA0F0E-BFD0-48EA-9DF0-970D29B33EC4}" srcId="{6B7F4817-0AE5-4AAF-91EA-2D8716C049A2}" destId="{60B366B7-6B04-4130-9ABA-96A46A4B27CE}" srcOrd="0" destOrd="0" parTransId="{22165059-359C-449E-A818-BA609F53272C}" sibTransId="{89AA0652-08C6-476B-AAAA-BC9BC66785B7}"/>
    <dgm:cxn modelId="{DBBECC39-B4F7-489C-AD95-7824F2E15AD9}" type="presOf" srcId="{642501B7-0319-468C-BD89-0D937730CC99}" destId="{C28420C6-A24B-4BF4-8781-D63008329A4B}" srcOrd="0" destOrd="0" presId="urn:microsoft.com/office/officeart/2016/7/layout/AccentHomeChevronProcess"/>
    <dgm:cxn modelId="{DE2F6E5C-C2DF-4978-A9F7-5F23CE07D707}" type="presOf" srcId="{D18B5824-6FC4-4D09-BAD9-8000651936E5}" destId="{5CA20AA8-A475-471F-8E0B-677ADD657E8D}" srcOrd="0" destOrd="0" presId="urn:microsoft.com/office/officeart/2016/7/layout/AccentHomeChevronProcess"/>
    <dgm:cxn modelId="{3586E480-5587-4F7C-8283-2D9903FD7591}" srcId="{CE472AC5-3B67-44E4-854D-9177D0A18E08}" destId="{6B7F4817-0AE5-4AAF-91EA-2D8716C049A2}" srcOrd="2" destOrd="0" parTransId="{30FCFEDF-6889-4976-A69E-89A552B905C6}" sibTransId="{3F79F476-90EE-4220-8BBC-542B4874DBA5}"/>
    <dgm:cxn modelId="{A21F7183-119C-437A-8796-49027399558B}" type="presOf" srcId="{CE472AC5-3B67-44E4-854D-9177D0A18E08}" destId="{A790DEC8-96EE-4681-A35F-5C7A644F26F2}" srcOrd="0" destOrd="0" presId="urn:microsoft.com/office/officeart/2016/7/layout/AccentHomeChevronProcess"/>
    <dgm:cxn modelId="{3D946D8C-C306-4C12-A385-726C9B88D23C}" type="presOf" srcId="{6B7F4817-0AE5-4AAF-91EA-2D8716C049A2}" destId="{FF45B7A6-3305-4DFC-B146-984B5E9CEA34}" srcOrd="0" destOrd="0" presId="urn:microsoft.com/office/officeart/2016/7/layout/AccentHomeChevronProcess"/>
    <dgm:cxn modelId="{4E62BC99-73AA-4BD4-84CD-185EBA9772E0}" srcId="{D18B5824-6FC4-4D09-BAD9-8000651936E5}" destId="{642501B7-0319-468C-BD89-0D937730CC99}" srcOrd="0" destOrd="0" parTransId="{3CE33DBE-4A04-4E2F-9BA0-91F4CF2C2A53}" sibTransId="{143CFE02-2775-4E30-894A-094800C94550}"/>
    <dgm:cxn modelId="{2E05039E-2F0A-4936-A61E-E895320B84E7}" srcId="{CE472AC5-3B67-44E4-854D-9177D0A18E08}" destId="{C93F928F-BD76-499D-9802-E19EB6E360B4}" srcOrd="1" destOrd="0" parTransId="{E36100BA-2F69-451F-B3D1-37E2E6452E9A}" sibTransId="{15E04DE4-692F-4FEE-B944-486C58793B4D}"/>
    <dgm:cxn modelId="{7767A7BC-0B65-4126-929A-D2A94D342F45}" srcId="{C93F928F-BD76-499D-9802-E19EB6E360B4}" destId="{A62609EF-1B0D-48A0-B8A9-FE030C12AFA8}" srcOrd="0" destOrd="0" parTransId="{58199FBC-8F02-45E4-8024-195200DA327A}" sibTransId="{9A8790BC-1591-4A2B-A980-3DDFB7AED686}"/>
    <dgm:cxn modelId="{FCF21BE2-05CD-492A-B797-E3A23A262709}" srcId="{CE472AC5-3B67-44E4-854D-9177D0A18E08}" destId="{D18B5824-6FC4-4D09-BAD9-8000651936E5}" srcOrd="0" destOrd="0" parTransId="{33FC2E6E-6F3B-437B-A78A-7D25FD1CB107}" sibTransId="{146752BC-B46C-4416-88B5-6EB60B8DBA0C}"/>
    <dgm:cxn modelId="{6DB9BFEF-4F2A-41F3-8EA8-196F1662D556}" type="presOf" srcId="{C93F928F-BD76-499D-9802-E19EB6E360B4}" destId="{B1884518-A073-494B-9311-8543629B954E}" srcOrd="0" destOrd="0" presId="urn:microsoft.com/office/officeart/2016/7/layout/AccentHomeChevronProcess"/>
    <dgm:cxn modelId="{A8C03FF0-AB70-40E7-8DDB-5943C76767F6}" type="presOf" srcId="{A62609EF-1B0D-48A0-B8A9-FE030C12AFA8}" destId="{FC0F8B61-29E4-4BA4-8C80-ADE1AA0A1DCD}" srcOrd="0" destOrd="0" presId="urn:microsoft.com/office/officeart/2016/7/layout/AccentHomeChevronProcess"/>
    <dgm:cxn modelId="{ACA25524-A48E-4779-A5C6-BD2093713020}" type="presParOf" srcId="{A790DEC8-96EE-4681-A35F-5C7A644F26F2}" destId="{9BCFBE15-FCEA-4446-8F96-F4FC03D92D1D}" srcOrd="0" destOrd="0" presId="urn:microsoft.com/office/officeart/2016/7/layout/AccentHomeChevronProcess"/>
    <dgm:cxn modelId="{24FA9420-91A1-430C-9FCA-437090729DFD}" type="presParOf" srcId="{9BCFBE15-FCEA-4446-8F96-F4FC03D92D1D}" destId="{4200C3BC-681A-480C-804A-64E37823AAB7}" srcOrd="0" destOrd="0" presId="urn:microsoft.com/office/officeart/2016/7/layout/AccentHomeChevronProcess"/>
    <dgm:cxn modelId="{53958AB2-6461-453E-A0B1-2A84EC97E472}" type="presParOf" srcId="{9BCFBE15-FCEA-4446-8F96-F4FC03D92D1D}" destId="{5CA20AA8-A475-471F-8E0B-677ADD657E8D}" srcOrd="1" destOrd="0" presId="urn:microsoft.com/office/officeart/2016/7/layout/AccentHomeChevronProcess"/>
    <dgm:cxn modelId="{50F798B5-B6CE-4749-BFFC-5D05F44543EB}" type="presParOf" srcId="{9BCFBE15-FCEA-4446-8F96-F4FC03D92D1D}" destId="{C28420C6-A24B-4BF4-8781-D63008329A4B}" srcOrd="2" destOrd="0" presId="urn:microsoft.com/office/officeart/2016/7/layout/AccentHomeChevronProcess"/>
    <dgm:cxn modelId="{234FDD0F-F50B-4C27-B7CD-F4B9EC61B8CD}" type="presParOf" srcId="{9BCFBE15-FCEA-4446-8F96-F4FC03D92D1D}" destId="{4518E100-56B1-4DE0-B60B-3E3D44B9FC55}" srcOrd="3" destOrd="0" presId="urn:microsoft.com/office/officeart/2016/7/layout/AccentHomeChevronProcess"/>
    <dgm:cxn modelId="{92C10AEB-C76C-46C7-BC6D-93305C1CD0C0}" type="presParOf" srcId="{A790DEC8-96EE-4681-A35F-5C7A644F26F2}" destId="{06C816C5-2EB8-4884-BA3B-F08482264F18}" srcOrd="1" destOrd="0" presId="urn:microsoft.com/office/officeart/2016/7/layout/AccentHomeChevronProcess"/>
    <dgm:cxn modelId="{0C3249F9-CC1E-40AC-A042-664C988BD1D2}" type="presParOf" srcId="{A790DEC8-96EE-4681-A35F-5C7A644F26F2}" destId="{7A243EC5-C9E4-436C-B12F-F24F309CE00E}" srcOrd="2" destOrd="0" presId="urn:microsoft.com/office/officeart/2016/7/layout/AccentHomeChevronProcess"/>
    <dgm:cxn modelId="{3E13ABB1-4208-4C97-9D9C-BF02F5AD6BD9}" type="presParOf" srcId="{7A243EC5-C9E4-436C-B12F-F24F309CE00E}" destId="{480A30DE-8DB9-474C-8D44-9FD4E5D8A3AA}" srcOrd="0" destOrd="0" presId="urn:microsoft.com/office/officeart/2016/7/layout/AccentHomeChevronProcess"/>
    <dgm:cxn modelId="{53B651CE-06E0-48AD-8D33-B5C839E060BE}" type="presParOf" srcId="{7A243EC5-C9E4-436C-B12F-F24F309CE00E}" destId="{B1884518-A073-494B-9311-8543629B954E}" srcOrd="1" destOrd="0" presId="urn:microsoft.com/office/officeart/2016/7/layout/AccentHomeChevronProcess"/>
    <dgm:cxn modelId="{6C15FA6F-1889-48B0-BF92-2F3E439C6A75}" type="presParOf" srcId="{7A243EC5-C9E4-436C-B12F-F24F309CE00E}" destId="{FC0F8B61-29E4-4BA4-8C80-ADE1AA0A1DCD}" srcOrd="2" destOrd="0" presId="urn:microsoft.com/office/officeart/2016/7/layout/AccentHomeChevronProcess"/>
    <dgm:cxn modelId="{98F6A850-52F4-4AAE-9309-6AC15556F37B}" type="presParOf" srcId="{7A243EC5-C9E4-436C-B12F-F24F309CE00E}" destId="{758500DB-6F39-4477-9E6E-03B98B050F56}" srcOrd="3" destOrd="0" presId="urn:microsoft.com/office/officeart/2016/7/layout/AccentHomeChevronProcess"/>
    <dgm:cxn modelId="{53635E3E-2264-48B0-B3A6-31EC7965B2B8}" type="presParOf" srcId="{A790DEC8-96EE-4681-A35F-5C7A644F26F2}" destId="{A5E8C537-6E95-4452-AC32-694C5D7CB799}" srcOrd="3" destOrd="0" presId="urn:microsoft.com/office/officeart/2016/7/layout/AccentHomeChevronProcess"/>
    <dgm:cxn modelId="{E3D91097-3B12-4735-8E83-E399E9A4948C}" type="presParOf" srcId="{A790DEC8-96EE-4681-A35F-5C7A644F26F2}" destId="{988F3648-78B2-4CAE-98A8-73CB25EC468C}" srcOrd="4" destOrd="0" presId="urn:microsoft.com/office/officeart/2016/7/layout/AccentHomeChevronProcess"/>
    <dgm:cxn modelId="{2C483BBF-4323-4111-906A-EE7AC7BBB937}" type="presParOf" srcId="{988F3648-78B2-4CAE-98A8-73CB25EC468C}" destId="{3DB60E51-16BB-47F9-A29D-06A3821445C8}" srcOrd="0" destOrd="0" presId="urn:microsoft.com/office/officeart/2016/7/layout/AccentHomeChevronProcess"/>
    <dgm:cxn modelId="{480FD858-4B71-4A44-97AC-5E5D2A603D3B}" type="presParOf" srcId="{988F3648-78B2-4CAE-98A8-73CB25EC468C}" destId="{FF45B7A6-3305-4DFC-B146-984B5E9CEA34}" srcOrd="1" destOrd="0" presId="urn:microsoft.com/office/officeart/2016/7/layout/AccentHomeChevronProcess"/>
    <dgm:cxn modelId="{A657580D-45A2-4DEC-BC39-EF7682D90B9F}" type="presParOf" srcId="{988F3648-78B2-4CAE-98A8-73CB25EC468C}" destId="{EE97F536-51FE-46CD-9793-F0DDA8B556C2}" srcOrd="2" destOrd="0" presId="urn:microsoft.com/office/officeart/2016/7/layout/AccentHomeChevronProcess"/>
    <dgm:cxn modelId="{D8624FF4-5E93-4A8B-B20E-A6434DAC81DA}" type="presParOf" srcId="{988F3648-78B2-4CAE-98A8-73CB25EC468C}" destId="{01EA3FD1-6FD7-457A-BCB1-B495BBE4D468}" srcOrd="3" destOrd="0" presId="urn:microsoft.com/office/officeart/2016/7/layout/AccentHomeChevro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4D85A-8107-4F30-B492-F74E495401CE}">
      <dsp:nvSpPr>
        <dsp:cNvPr id="0" name=""/>
        <dsp:cNvSpPr/>
      </dsp:nvSpPr>
      <dsp:spPr>
        <a:xfrm rot="5400000">
          <a:off x="4971914" y="-1243565"/>
          <a:ext cx="2971756" cy="6084977"/>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60960" rIns="121920" bIns="6096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t>You </a:t>
          </a:r>
          <a:r>
            <a:rPr lang="en-US" sz="3200" b="0" kern="1200" dirty="0"/>
            <a:t>may remain in the same plan </a:t>
          </a:r>
          <a:r>
            <a:rPr lang="en-US" sz="3200" kern="1200" dirty="0"/>
            <a:t>you are in now.  </a:t>
          </a:r>
        </a:p>
        <a:p>
          <a:pPr marL="285750" lvl="1" indent="-285750" algn="l" defTabSz="1422400">
            <a:lnSpc>
              <a:spcPct val="90000"/>
            </a:lnSpc>
            <a:spcBef>
              <a:spcPct val="0"/>
            </a:spcBef>
            <a:spcAft>
              <a:spcPct val="15000"/>
            </a:spcAft>
            <a:buChar char="•"/>
          </a:pPr>
          <a:r>
            <a:rPr lang="en-US" sz="3200" kern="1200" dirty="0"/>
            <a:t>Unless required by your central office, you don’t need to sign-up again </a:t>
          </a:r>
          <a:r>
            <a:rPr lang="en-US" sz="3200" b="0" kern="1200" dirty="0"/>
            <a:t>to keep the same plan.</a:t>
          </a:r>
        </a:p>
      </dsp:txBody>
      <dsp:txXfrm rot="-5400000">
        <a:off x="3415304" y="458114"/>
        <a:ext cx="5939908" cy="2681618"/>
      </dsp:txXfrm>
    </dsp:sp>
    <dsp:sp modelId="{2DF745EB-FCC8-4677-8772-8EC18F6C5C2D}">
      <dsp:nvSpPr>
        <dsp:cNvPr id="0" name=""/>
        <dsp:cNvSpPr/>
      </dsp:nvSpPr>
      <dsp:spPr>
        <a:xfrm>
          <a:off x="0" y="0"/>
          <a:ext cx="3422800" cy="371469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en-US" sz="3800" b="1" kern="1200" dirty="0"/>
            <a:t>No employee is required to CHANGE VEHI </a:t>
          </a:r>
          <a:r>
            <a:rPr lang="en-US" sz="3800" b="1" u="none" kern="1200" dirty="0"/>
            <a:t>benefit plans </a:t>
          </a:r>
          <a:r>
            <a:rPr lang="en-US" sz="3800" b="1" kern="1200" dirty="0"/>
            <a:t>in 2023.</a:t>
          </a:r>
          <a:endParaRPr lang="en-US" sz="3800" kern="1200" dirty="0"/>
        </a:p>
      </dsp:txBody>
      <dsp:txXfrm>
        <a:off x="167087" y="167087"/>
        <a:ext cx="3088626" cy="33805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9CB40F-2669-41A1-AC16-23D48AFE5B3B}">
      <dsp:nvSpPr>
        <dsp:cNvPr id="0" name=""/>
        <dsp:cNvSpPr/>
      </dsp:nvSpPr>
      <dsp:spPr>
        <a:xfrm>
          <a:off x="130938" y="1393"/>
          <a:ext cx="4224635" cy="26826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40D1DE-503A-492B-B035-1F27D4C85FF5}">
      <dsp:nvSpPr>
        <dsp:cNvPr id="0" name=""/>
        <dsp:cNvSpPr/>
      </dsp:nvSpPr>
      <dsp:spPr>
        <a:xfrm>
          <a:off x="600342"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US" sz="4400" kern="1200" dirty="0"/>
            <a:t>What is it?  </a:t>
          </a:r>
        </a:p>
      </dsp:txBody>
      <dsp:txXfrm>
        <a:off x="678914" y="525899"/>
        <a:ext cx="4067491" cy="2525499"/>
      </dsp:txXfrm>
    </dsp:sp>
    <dsp:sp modelId="{DDA2E8D0-EC10-40D3-927D-FFC62B3314F1}">
      <dsp:nvSpPr>
        <dsp:cNvPr id="0" name=""/>
        <dsp:cNvSpPr/>
      </dsp:nvSpPr>
      <dsp:spPr>
        <a:xfrm>
          <a:off x="5294381" y="1393"/>
          <a:ext cx="4224635" cy="26826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F0443D-2475-4446-B52B-D5C2AD829754}">
      <dsp:nvSpPr>
        <dsp:cNvPr id="0" name=""/>
        <dsp:cNvSpPr/>
      </dsp:nvSpPr>
      <dsp:spPr>
        <a:xfrm>
          <a:off x="5763785"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Why should you care?</a:t>
          </a:r>
        </a:p>
      </dsp:txBody>
      <dsp:txXfrm>
        <a:off x="5842357" y="525899"/>
        <a:ext cx="4067491" cy="25254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6C7A8-4E4C-4A92-9092-ACDEB9665CF8}">
      <dsp:nvSpPr>
        <dsp:cNvPr id="0" name=""/>
        <dsp:cNvSpPr/>
      </dsp:nvSpPr>
      <dsp:spPr>
        <a:xfrm>
          <a:off x="0" y="48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87BF3D-F218-4902-BB32-675CA2553CE2}">
      <dsp:nvSpPr>
        <dsp:cNvPr id="0" name=""/>
        <dsp:cNvSpPr/>
      </dsp:nvSpPr>
      <dsp:spPr>
        <a:xfrm>
          <a:off x="313393" y="237966"/>
          <a:ext cx="569806" cy="569806"/>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8413A4-9E60-4A59-AA4E-34DD379B2099}">
      <dsp:nvSpPr>
        <dsp:cNvPr id="0" name=""/>
        <dsp:cNvSpPr/>
      </dsp:nvSpPr>
      <dsp:spPr>
        <a:xfrm>
          <a:off x="1196593" y="4863"/>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b="1" kern="1200" dirty="0"/>
            <a:t>Single Coverage (FY 23): Rounded to nearest dollar</a:t>
          </a:r>
          <a:endParaRPr lang="en-US" sz="1900" kern="1200" dirty="0"/>
        </a:p>
      </dsp:txBody>
      <dsp:txXfrm>
        <a:off x="1196593" y="4863"/>
        <a:ext cx="5580771" cy="1036011"/>
      </dsp:txXfrm>
    </dsp:sp>
    <dsp:sp modelId="{4BEB4B1A-DBDA-4142-B81D-D9FF8F26A1C0}">
      <dsp:nvSpPr>
        <dsp:cNvPr id="0" name=""/>
        <dsp:cNvSpPr/>
      </dsp:nvSpPr>
      <dsp:spPr>
        <a:xfrm>
          <a:off x="0" y="12919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740FA5-0428-4930-9560-75194B3DC100}">
      <dsp:nvSpPr>
        <dsp:cNvPr id="0" name=""/>
        <dsp:cNvSpPr/>
      </dsp:nvSpPr>
      <dsp:spPr>
        <a:xfrm>
          <a:off x="313393" y="1532980"/>
          <a:ext cx="569806" cy="56980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E3AD44-E559-4488-9A15-BA6FC137E238}">
      <dsp:nvSpPr>
        <dsp:cNvPr id="0" name=""/>
        <dsp:cNvSpPr/>
      </dsp:nvSpPr>
      <dsp:spPr>
        <a:xfrm>
          <a:off x="1196593" y="1299878"/>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Platinum:		$4,001</a:t>
          </a:r>
        </a:p>
      </dsp:txBody>
      <dsp:txXfrm>
        <a:off x="1196593" y="1299878"/>
        <a:ext cx="5580771" cy="1036011"/>
      </dsp:txXfrm>
    </dsp:sp>
    <dsp:sp modelId="{E439E76E-01CE-446B-89CA-D0CE47B06D98}">
      <dsp:nvSpPr>
        <dsp:cNvPr id="0" name=""/>
        <dsp:cNvSpPr/>
      </dsp:nvSpPr>
      <dsp:spPr>
        <a:xfrm>
          <a:off x="0" y="2638436"/>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907FBC-208C-4A45-A170-C717E61A61FE}">
      <dsp:nvSpPr>
        <dsp:cNvPr id="0" name=""/>
        <dsp:cNvSpPr/>
      </dsp:nvSpPr>
      <dsp:spPr>
        <a:xfrm>
          <a:off x="313393" y="2827995"/>
          <a:ext cx="569806" cy="569806"/>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A14A98A-533A-4582-987B-8ECBCB27611E}">
      <dsp:nvSpPr>
        <dsp:cNvPr id="0" name=""/>
        <dsp:cNvSpPr/>
      </dsp:nvSpPr>
      <dsp:spPr>
        <a:xfrm>
          <a:off x="1196593" y="2594892"/>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Gold:			$4,048</a:t>
          </a:r>
        </a:p>
      </dsp:txBody>
      <dsp:txXfrm>
        <a:off x="1196593" y="2594892"/>
        <a:ext cx="5580771" cy="1036011"/>
      </dsp:txXfrm>
    </dsp:sp>
    <dsp:sp modelId="{CDEB85F2-EC85-4225-BCF1-F79B1B59CF6C}">
      <dsp:nvSpPr>
        <dsp:cNvPr id="0" name=""/>
        <dsp:cNvSpPr/>
      </dsp:nvSpPr>
      <dsp:spPr>
        <a:xfrm>
          <a:off x="0" y="3932777"/>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9C3D8F-D3EE-46FD-9EF9-047E262D1DBF}">
      <dsp:nvSpPr>
        <dsp:cNvPr id="0" name=""/>
        <dsp:cNvSpPr/>
      </dsp:nvSpPr>
      <dsp:spPr>
        <a:xfrm>
          <a:off x="313393" y="4123009"/>
          <a:ext cx="569806" cy="569806"/>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829268-FB8E-4383-B3F4-A1CDE9EDBFBA}">
      <dsp:nvSpPr>
        <dsp:cNvPr id="0" name=""/>
        <dsp:cNvSpPr/>
      </dsp:nvSpPr>
      <dsp:spPr>
        <a:xfrm>
          <a:off x="1196593" y="3889907"/>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b="1" kern="1200" dirty="0">
              <a:solidFill>
                <a:srgbClr val="FF0000"/>
              </a:solidFill>
              <a:highlight>
                <a:srgbClr val="FFFF00"/>
              </a:highlight>
            </a:rPr>
            <a:t>Gold CDHP:		$2,611</a:t>
          </a:r>
        </a:p>
      </dsp:txBody>
      <dsp:txXfrm>
        <a:off x="1196593" y="3889907"/>
        <a:ext cx="5580771" cy="1036011"/>
      </dsp:txXfrm>
    </dsp:sp>
    <dsp:sp modelId="{AC3D1810-F37F-403E-84AC-DE43DD17983F}">
      <dsp:nvSpPr>
        <dsp:cNvPr id="0" name=""/>
        <dsp:cNvSpPr/>
      </dsp:nvSpPr>
      <dsp:spPr>
        <a:xfrm>
          <a:off x="0" y="5184921"/>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302100-296A-4B18-B044-3D61713D1802}">
      <dsp:nvSpPr>
        <dsp:cNvPr id="0" name=""/>
        <dsp:cNvSpPr/>
      </dsp:nvSpPr>
      <dsp:spPr>
        <a:xfrm>
          <a:off x="313393" y="5418024"/>
          <a:ext cx="569806" cy="569806"/>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DF663F7-BCE1-44A7-A46B-A8A050B26E16}">
      <dsp:nvSpPr>
        <dsp:cNvPr id="0" name=""/>
        <dsp:cNvSpPr/>
      </dsp:nvSpPr>
      <dsp:spPr>
        <a:xfrm>
          <a:off x="1196593" y="5184921"/>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Silver CDHP:		$3,961</a:t>
          </a:r>
        </a:p>
      </dsp:txBody>
      <dsp:txXfrm>
        <a:off x="1196593" y="5184921"/>
        <a:ext cx="5580771" cy="10360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6C7A8-4E4C-4A92-9092-ACDEB9665CF8}">
      <dsp:nvSpPr>
        <dsp:cNvPr id="0" name=""/>
        <dsp:cNvSpPr/>
      </dsp:nvSpPr>
      <dsp:spPr>
        <a:xfrm>
          <a:off x="0" y="48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87BF3D-F218-4902-BB32-675CA2553CE2}">
      <dsp:nvSpPr>
        <dsp:cNvPr id="0" name=""/>
        <dsp:cNvSpPr/>
      </dsp:nvSpPr>
      <dsp:spPr>
        <a:xfrm>
          <a:off x="313393" y="237966"/>
          <a:ext cx="569806" cy="569806"/>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8413A4-9E60-4A59-AA4E-34DD379B2099}">
      <dsp:nvSpPr>
        <dsp:cNvPr id="0" name=""/>
        <dsp:cNvSpPr/>
      </dsp:nvSpPr>
      <dsp:spPr>
        <a:xfrm>
          <a:off x="1196593" y="4863"/>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b="1" kern="1200" dirty="0"/>
            <a:t>Two-Person Coverage: (FY23): Rounded to Nearest Dollar</a:t>
          </a:r>
          <a:endParaRPr lang="en-US" sz="1900" kern="1200" dirty="0"/>
        </a:p>
      </dsp:txBody>
      <dsp:txXfrm>
        <a:off x="1196593" y="4863"/>
        <a:ext cx="5580771" cy="1036011"/>
      </dsp:txXfrm>
    </dsp:sp>
    <dsp:sp modelId="{4BEB4B1A-DBDA-4142-B81D-D9FF8F26A1C0}">
      <dsp:nvSpPr>
        <dsp:cNvPr id="0" name=""/>
        <dsp:cNvSpPr/>
      </dsp:nvSpPr>
      <dsp:spPr>
        <a:xfrm>
          <a:off x="0" y="12919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740FA5-0428-4930-9560-75194B3DC100}">
      <dsp:nvSpPr>
        <dsp:cNvPr id="0" name=""/>
        <dsp:cNvSpPr/>
      </dsp:nvSpPr>
      <dsp:spPr>
        <a:xfrm>
          <a:off x="313393" y="1532980"/>
          <a:ext cx="569806" cy="56980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E3AD44-E559-4488-9A15-BA6FC137E238}">
      <dsp:nvSpPr>
        <dsp:cNvPr id="0" name=""/>
        <dsp:cNvSpPr/>
      </dsp:nvSpPr>
      <dsp:spPr>
        <a:xfrm>
          <a:off x="1196593" y="1299878"/>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Platinum:		$8,784</a:t>
          </a:r>
        </a:p>
      </dsp:txBody>
      <dsp:txXfrm>
        <a:off x="1196593" y="1299878"/>
        <a:ext cx="5580771" cy="1036011"/>
      </dsp:txXfrm>
    </dsp:sp>
    <dsp:sp modelId="{E439E76E-01CE-446B-89CA-D0CE47B06D98}">
      <dsp:nvSpPr>
        <dsp:cNvPr id="0" name=""/>
        <dsp:cNvSpPr/>
      </dsp:nvSpPr>
      <dsp:spPr>
        <a:xfrm>
          <a:off x="0" y="2594892"/>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907FBC-208C-4A45-A170-C717E61A61FE}">
      <dsp:nvSpPr>
        <dsp:cNvPr id="0" name=""/>
        <dsp:cNvSpPr/>
      </dsp:nvSpPr>
      <dsp:spPr>
        <a:xfrm>
          <a:off x="313393" y="2827995"/>
          <a:ext cx="569806" cy="569806"/>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A14A98A-533A-4582-987B-8ECBCB27611E}">
      <dsp:nvSpPr>
        <dsp:cNvPr id="0" name=""/>
        <dsp:cNvSpPr/>
      </dsp:nvSpPr>
      <dsp:spPr>
        <a:xfrm>
          <a:off x="1196593" y="2594892"/>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Gold:			$8,876</a:t>
          </a:r>
        </a:p>
      </dsp:txBody>
      <dsp:txXfrm>
        <a:off x="1196593" y="2594892"/>
        <a:ext cx="5580771" cy="1036011"/>
      </dsp:txXfrm>
    </dsp:sp>
    <dsp:sp modelId="{CDEB85F2-EC85-4225-BCF1-F79B1B59CF6C}">
      <dsp:nvSpPr>
        <dsp:cNvPr id="0" name=""/>
        <dsp:cNvSpPr/>
      </dsp:nvSpPr>
      <dsp:spPr>
        <a:xfrm>
          <a:off x="0" y="3832760"/>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9C3D8F-D3EE-46FD-9EF9-047E262D1DBF}">
      <dsp:nvSpPr>
        <dsp:cNvPr id="0" name=""/>
        <dsp:cNvSpPr/>
      </dsp:nvSpPr>
      <dsp:spPr>
        <a:xfrm>
          <a:off x="313393" y="4123009"/>
          <a:ext cx="569806" cy="569806"/>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829268-FB8E-4383-B3F4-A1CDE9EDBFBA}">
      <dsp:nvSpPr>
        <dsp:cNvPr id="0" name=""/>
        <dsp:cNvSpPr/>
      </dsp:nvSpPr>
      <dsp:spPr>
        <a:xfrm>
          <a:off x="1196593" y="3889907"/>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b="1" kern="1200" dirty="0">
              <a:solidFill>
                <a:srgbClr val="FF0000"/>
              </a:solidFill>
              <a:highlight>
                <a:srgbClr val="FFFF00"/>
              </a:highlight>
            </a:rPr>
            <a:t>Gold CDHP:		$4,776</a:t>
          </a:r>
        </a:p>
      </dsp:txBody>
      <dsp:txXfrm>
        <a:off x="1196593" y="3889907"/>
        <a:ext cx="5580771" cy="1036011"/>
      </dsp:txXfrm>
    </dsp:sp>
    <dsp:sp modelId="{AC3D1810-F37F-403E-84AC-DE43DD17983F}">
      <dsp:nvSpPr>
        <dsp:cNvPr id="0" name=""/>
        <dsp:cNvSpPr/>
      </dsp:nvSpPr>
      <dsp:spPr>
        <a:xfrm>
          <a:off x="0" y="5184921"/>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302100-296A-4B18-B044-3D61713D1802}">
      <dsp:nvSpPr>
        <dsp:cNvPr id="0" name=""/>
        <dsp:cNvSpPr/>
      </dsp:nvSpPr>
      <dsp:spPr>
        <a:xfrm>
          <a:off x="313393" y="5418024"/>
          <a:ext cx="569806" cy="569806"/>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DF663F7-BCE1-44A7-A46B-A8A050B26E16}">
      <dsp:nvSpPr>
        <dsp:cNvPr id="0" name=""/>
        <dsp:cNvSpPr/>
      </dsp:nvSpPr>
      <dsp:spPr>
        <a:xfrm>
          <a:off x="1196593" y="5184921"/>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Silver CDHP:		$7,723</a:t>
          </a:r>
        </a:p>
      </dsp:txBody>
      <dsp:txXfrm>
        <a:off x="1196593" y="5184921"/>
        <a:ext cx="5580771" cy="103601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6C7A8-4E4C-4A92-9092-ACDEB9665CF8}">
      <dsp:nvSpPr>
        <dsp:cNvPr id="0" name=""/>
        <dsp:cNvSpPr/>
      </dsp:nvSpPr>
      <dsp:spPr>
        <a:xfrm>
          <a:off x="0" y="48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87BF3D-F218-4902-BB32-675CA2553CE2}">
      <dsp:nvSpPr>
        <dsp:cNvPr id="0" name=""/>
        <dsp:cNvSpPr/>
      </dsp:nvSpPr>
      <dsp:spPr>
        <a:xfrm>
          <a:off x="313393" y="237966"/>
          <a:ext cx="569806" cy="569806"/>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8413A4-9E60-4A59-AA4E-34DD379B2099}">
      <dsp:nvSpPr>
        <dsp:cNvPr id="0" name=""/>
        <dsp:cNvSpPr/>
      </dsp:nvSpPr>
      <dsp:spPr>
        <a:xfrm>
          <a:off x="1196593" y="4863"/>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b="1" kern="1200" dirty="0"/>
            <a:t>Parent/Child[ren] (FY 23): Rounded to Nearest Dollar</a:t>
          </a:r>
          <a:endParaRPr lang="en-US" sz="1900" kern="1200" dirty="0"/>
        </a:p>
      </dsp:txBody>
      <dsp:txXfrm>
        <a:off x="1196593" y="4863"/>
        <a:ext cx="5580771" cy="1036011"/>
      </dsp:txXfrm>
    </dsp:sp>
    <dsp:sp modelId="{4BEB4B1A-DBDA-4142-B81D-D9FF8F26A1C0}">
      <dsp:nvSpPr>
        <dsp:cNvPr id="0" name=""/>
        <dsp:cNvSpPr/>
      </dsp:nvSpPr>
      <dsp:spPr>
        <a:xfrm>
          <a:off x="0" y="12919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740FA5-0428-4930-9560-75194B3DC100}">
      <dsp:nvSpPr>
        <dsp:cNvPr id="0" name=""/>
        <dsp:cNvSpPr/>
      </dsp:nvSpPr>
      <dsp:spPr>
        <a:xfrm>
          <a:off x="313393" y="1532980"/>
          <a:ext cx="569806" cy="56980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E3AD44-E559-4488-9A15-BA6FC137E238}">
      <dsp:nvSpPr>
        <dsp:cNvPr id="0" name=""/>
        <dsp:cNvSpPr/>
      </dsp:nvSpPr>
      <dsp:spPr>
        <a:xfrm>
          <a:off x="1196593" y="1299878"/>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kern="1200" dirty="0"/>
            <a:t>Platinum:		$7,801</a:t>
          </a:r>
        </a:p>
      </dsp:txBody>
      <dsp:txXfrm>
        <a:off x="1196593" y="1299878"/>
        <a:ext cx="5580771" cy="1036011"/>
      </dsp:txXfrm>
    </dsp:sp>
    <dsp:sp modelId="{E439E76E-01CE-446B-89CA-D0CE47B06D98}">
      <dsp:nvSpPr>
        <dsp:cNvPr id="0" name=""/>
        <dsp:cNvSpPr/>
      </dsp:nvSpPr>
      <dsp:spPr>
        <a:xfrm>
          <a:off x="0" y="2594892"/>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907FBC-208C-4A45-A170-C717E61A61FE}">
      <dsp:nvSpPr>
        <dsp:cNvPr id="0" name=""/>
        <dsp:cNvSpPr/>
      </dsp:nvSpPr>
      <dsp:spPr>
        <a:xfrm>
          <a:off x="313393" y="2827995"/>
          <a:ext cx="569806" cy="569806"/>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A14A98A-533A-4582-987B-8ECBCB27611E}">
      <dsp:nvSpPr>
        <dsp:cNvPr id="0" name=""/>
        <dsp:cNvSpPr/>
      </dsp:nvSpPr>
      <dsp:spPr>
        <a:xfrm>
          <a:off x="1196593" y="2594892"/>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kern="1200" dirty="0"/>
            <a:t>Gold:			$7,992</a:t>
          </a:r>
        </a:p>
      </dsp:txBody>
      <dsp:txXfrm>
        <a:off x="1196593" y="2594892"/>
        <a:ext cx="5580771" cy="1036011"/>
      </dsp:txXfrm>
    </dsp:sp>
    <dsp:sp modelId="{CDEB85F2-EC85-4225-BCF1-F79B1B59CF6C}">
      <dsp:nvSpPr>
        <dsp:cNvPr id="0" name=""/>
        <dsp:cNvSpPr/>
      </dsp:nvSpPr>
      <dsp:spPr>
        <a:xfrm>
          <a:off x="0" y="3832760"/>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9C3D8F-D3EE-46FD-9EF9-047E262D1DBF}">
      <dsp:nvSpPr>
        <dsp:cNvPr id="0" name=""/>
        <dsp:cNvSpPr/>
      </dsp:nvSpPr>
      <dsp:spPr>
        <a:xfrm>
          <a:off x="313393" y="4123009"/>
          <a:ext cx="569806" cy="569806"/>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829268-FB8E-4383-B3F4-A1CDE9EDBFBA}">
      <dsp:nvSpPr>
        <dsp:cNvPr id="0" name=""/>
        <dsp:cNvSpPr/>
      </dsp:nvSpPr>
      <dsp:spPr>
        <a:xfrm>
          <a:off x="1196593" y="3889907"/>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b="1" kern="1200" dirty="0">
              <a:solidFill>
                <a:srgbClr val="FF0000"/>
              </a:solidFill>
              <a:highlight>
                <a:srgbClr val="FFFF00"/>
              </a:highlight>
            </a:rPr>
            <a:t>Gold CDHP:		$4,109</a:t>
          </a:r>
        </a:p>
      </dsp:txBody>
      <dsp:txXfrm>
        <a:off x="1196593" y="3889907"/>
        <a:ext cx="5580771" cy="1036011"/>
      </dsp:txXfrm>
    </dsp:sp>
    <dsp:sp modelId="{AC3D1810-F37F-403E-84AC-DE43DD17983F}">
      <dsp:nvSpPr>
        <dsp:cNvPr id="0" name=""/>
        <dsp:cNvSpPr/>
      </dsp:nvSpPr>
      <dsp:spPr>
        <a:xfrm>
          <a:off x="0" y="5184921"/>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302100-296A-4B18-B044-3D61713D1802}">
      <dsp:nvSpPr>
        <dsp:cNvPr id="0" name=""/>
        <dsp:cNvSpPr/>
      </dsp:nvSpPr>
      <dsp:spPr>
        <a:xfrm>
          <a:off x="313393" y="5418024"/>
          <a:ext cx="569806" cy="569806"/>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DF663F7-BCE1-44A7-A46B-A8A050B26E16}">
      <dsp:nvSpPr>
        <dsp:cNvPr id="0" name=""/>
        <dsp:cNvSpPr/>
      </dsp:nvSpPr>
      <dsp:spPr>
        <a:xfrm>
          <a:off x="1196593" y="5184921"/>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kern="1200" dirty="0"/>
            <a:t>Silver CDHP:		$7,138</a:t>
          </a:r>
        </a:p>
      </dsp:txBody>
      <dsp:txXfrm>
        <a:off x="1196593" y="5184921"/>
        <a:ext cx="5580771" cy="103601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6C7A8-4E4C-4A92-9092-ACDEB9665CF8}">
      <dsp:nvSpPr>
        <dsp:cNvPr id="0" name=""/>
        <dsp:cNvSpPr/>
      </dsp:nvSpPr>
      <dsp:spPr>
        <a:xfrm>
          <a:off x="0" y="48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87BF3D-F218-4902-BB32-675CA2553CE2}">
      <dsp:nvSpPr>
        <dsp:cNvPr id="0" name=""/>
        <dsp:cNvSpPr/>
      </dsp:nvSpPr>
      <dsp:spPr>
        <a:xfrm>
          <a:off x="313393" y="237966"/>
          <a:ext cx="569806" cy="569806"/>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8413A4-9E60-4A59-AA4E-34DD379B2099}">
      <dsp:nvSpPr>
        <dsp:cNvPr id="0" name=""/>
        <dsp:cNvSpPr/>
      </dsp:nvSpPr>
      <dsp:spPr>
        <a:xfrm>
          <a:off x="1196593" y="4863"/>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b="1" kern="1200" dirty="0"/>
            <a:t>Family (FY23): Rounded to Nearest Dollar</a:t>
          </a:r>
          <a:endParaRPr lang="en-US" sz="1900" kern="1200" dirty="0"/>
        </a:p>
      </dsp:txBody>
      <dsp:txXfrm>
        <a:off x="1196593" y="4863"/>
        <a:ext cx="5580771" cy="1036011"/>
      </dsp:txXfrm>
    </dsp:sp>
    <dsp:sp modelId="{4BEB4B1A-DBDA-4142-B81D-D9FF8F26A1C0}">
      <dsp:nvSpPr>
        <dsp:cNvPr id="0" name=""/>
        <dsp:cNvSpPr/>
      </dsp:nvSpPr>
      <dsp:spPr>
        <a:xfrm>
          <a:off x="0" y="12919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740FA5-0428-4930-9560-75194B3DC100}">
      <dsp:nvSpPr>
        <dsp:cNvPr id="0" name=""/>
        <dsp:cNvSpPr/>
      </dsp:nvSpPr>
      <dsp:spPr>
        <a:xfrm>
          <a:off x="313393" y="1532980"/>
          <a:ext cx="569806" cy="56980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E3AD44-E559-4488-9A15-BA6FC137E238}">
      <dsp:nvSpPr>
        <dsp:cNvPr id="0" name=""/>
        <dsp:cNvSpPr/>
      </dsp:nvSpPr>
      <dsp:spPr>
        <a:xfrm>
          <a:off x="1196593" y="1299878"/>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Platinum:		$10,849</a:t>
          </a:r>
        </a:p>
      </dsp:txBody>
      <dsp:txXfrm>
        <a:off x="1196593" y="1299878"/>
        <a:ext cx="5580771" cy="1036011"/>
      </dsp:txXfrm>
    </dsp:sp>
    <dsp:sp modelId="{E439E76E-01CE-446B-89CA-D0CE47B06D98}">
      <dsp:nvSpPr>
        <dsp:cNvPr id="0" name=""/>
        <dsp:cNvSpPr/>
      </dsp:nvSpPr>
      <dsp:spPr>
        <a:xfrm>
          <a:off x="0" y="2594892"/>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907FBC-208C-4A45-A170-C717E61A61FE}">
      <dsp:nvSpPr>
        <dsp:cNvPr id="0" name=""/>
        <dsp:cNvSpPr/>
      </dsp:nvSpPr>
      <dsp:spPr>
        <a:xfrm>
          <a:off x="313393" y="2827995"/>
          <a:ext cx="569806" cy="569806"/>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A14A98A-533A-4582-987B-8ECBCB27611E}">
      <dsp:nvSpPr>
        <dsp:cNvPr id="0" name=""/>
        <dsp:cNvSpPr/>
      </dsp:nvSpPr>
      <dsp:spPr>
        <a:xfrm>
          <a:off x="1196593" y="2594892"/>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Gold:			$10,750</a:t>
          </a:r>
        </a:p>
      </dsp:txBody>
      <dsp:txXfrm>
        <a:off x="1196593" y="2594892"/>
        <a:ext cx="5580771" cy="1036011"/>
      </dsp:txXfrm>
    </dsp:sp>
    <dsp:sp modelId="{CDEB85F2-EC85-4225-BCF1-F79B1B59CF6C}">
      <dsp:nvSpPr>
        <dsp:cNvPr id="0" name=""/>
        <dsp:cNvSpPr/>
      </dsp:nvSpPr>
      <dsp:spPr>
        <a:xfrm>
          <a:off x="0" y="3832760"/>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9C3D8F-D3EE-46FD-9EF9-047E262D1DBF}">
      <dsp:nvSpPr>
        <dsp:cNvPr id="0" name=""/>
        <dsp:cNvSpPr/>
      </dsp:nvSpPr>
      <dsp:spPr>
        <a:xfrm>
          <a:off x="313393" y="4123009"/>
          <a:ext cx="569806" cy="569806"/>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829268-FB8E-4383-B3F4-A1CDE9EDBFBA}">
      <dsp:nvSpPr>
        <dsp:cNvPr id="0" name=""/>
        <dsp:cNvSpPr/>
      </dsp:nvSpPr>
      <dsp:spPr>
        <a:xfrm>
          <a:off x="1196593" y="3889907"/>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b="1" kern="1200" dirty="0">
              <a:solidFill>
                <a:srgbClr val="FF0000"/>
              </a:solidFill>
              <a:highlight>
                <a:srgbClr val="FFFF00"/>
              </a:highlight>
            </a:rPr>
            <a:t>Gold CDHP:		$6,570</a:t>
          </a:r>
        </a:p>
      </dsp:txBody>
      <dsp:txXfrm>
        <a:off x="1196593" y="3889907"/>
        <a:ext cx="5580771" cy="1036011"/>
      </dsp:txXfrm>
    </dsp:sp>
    <dsp:sp modelId="{AC3D1810-F37F-403E-84AC-DE43DD17983F}">
      <dsp:nvSpPr>
        <dsp:cNvPr id="0" name=""/>
        <dsp:cNvSpPr/>
      </dsp:nvSpPr>
      <dsp:spPr>
        <a:xfrm>
          <a:off x="0" y="5184921"/>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302100-296A-4B18-B044-3D61713D1802}">
      <dsp:nvSpPr>
        <dsp:cNvPr id="0" name=""/>
        <dsp:cNvSpPr/>
      </dsp:nvSpPr>
      <dsp:spPr>
        <a:xfrm>
          <a:off x="313393" y="5418024"/>
          <a:ext cx="569806" cy="569806"/>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DF663F7-BCE1-44A7-A46B-A8A050B26E16}">
      <dsp:nvSpPr>
        <dsp:cNvPr id="0" name=""/>
        <dsp:cNvSpPr/>
      </dsp:nvSpPr>
      <dsp:spPr>
        <a:xfrm>
          <a:off x="1196593" y="5184921"/>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Silver CDHP:		$9,297</a:t>
          </a:r>
        </a:p>
      </dsp:txBody>
      <dsp:txXfrm>
        <a:off x="1196593" y="5184921"/>
        <a:ext cx="5580771" cy="103601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33FD0-C8F5-4641-A633-CCE8E3B73BB6}">
      <dsp:nvSpPr>
        <dsp:cNvPr id="0" name=""/>
        <dsp:cNvSpPr/>
      </dsp:nvSpPr>
      <dsp:spPr>
        <a:xfrm>
          <a:off x="0" y="11958"/>
          <a:ext cx="6588691" cy="289465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Click on: </a:t>
          </a:r>
        </a:p>
        <a:p>
          <a:pPr marL="0" lvl="0" indent="0" algn="l" defTabSz="1289050">
            <a:lnSpc>
              <a:spcPct val="90000"/>
            </a:lnSpc>
            <a:spcBef>
              <a:spcPct val="0"/>
            </a:spcBef>
            <a:spcAft>
              <a:spcPct val="35000"/>
            </a:spcAft>
            <a:buNone/>
          </a:pPr>
          <a:r>
            <a:rPr lang="en-US" sz="2900" kern="1200" dirty="0">
              <a:hlinkClick xmlns:r="http://schemas.openxmlformats.org/officeDocument/2006/relationships" r:id="rId1"/>
            </a:rPr>
            <a:t>https://vehi.org/licensed-employee/</a:t>
          </a:r>
          <a:endParaRPr lang="en-US" sz="2900" kern="1200" dirty="0"/>
        </a:p>
      </dsp:txBody>
      <dsp:txXfrm>
        <a:off x="141305" y="153263"/>
        <a:ext cx="6306081" cy="2612043"/>
      </dsp:txXfrm>
    </dsp:sp>
    <dsp:sp modelId="{4054B4A1-8E36-4D94-90D6-85C129B341D3}">
      <dsp:nvSpPr>
        <dsp:cNvPr id="0" name=""/>
        <dsp:cNvSpPr/>
      </dsp:nvSpPr>
      <dsp:spPr>
        <a:xfrm>
          <a:off x="0" y="2990131"/>
          <a:ext cx="6588691" cy="289465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You will also find at these links a:</a:t>
          </a:r>
        </a:p>
        <a:p>
          <a:pPr marL="0" lvl="0" indent="0" algn="l" defTabSz="1289050">
            <a:lnSpc>
              <a:spcPct val="90000"/>
            </a:lnSpc>
            <a:spcBef>
              <a:spcPct val="0"/>
            </a:spcBef>
            <a:spcAft>
              <a:spcPct val="35000"/>
            </a:spcAft>
            <a:buNone/>
          </a:pPr>
          <a:r>
            <a:rPr lang="en-US" sz="2900" kern="1200" dirty="0">
              <a:hlinkClick xmlns:r="http://schemas.openxmlformats.org/officeDocument/2006/relationships" r:id="rId2"/>
            </a:rPr>
            <a:t>Plan Comparison for Licensed Employees </a:t>
          </a:r>
          <a:endParaRPr lang="en-US" sz="2900" kern="1200" dirty="0"/>
        </a:p>
        <a:p>
          <a:pPr marL="0" lvl="0" indent="0" algn="l" defTabSz="1289050">
            <a:lnSpc>
              <a:spcPct val="90000"/>
            </a:lnSpc>
            <a:spcBef>
              <a:spcPct val="0"/>
            </a:spcBef>
            <a:spcAft>
              <a:spcPct val="35000"/>
            </a:spcAft>
            <a:buNone/>
          </a:pPr>
          <a:r>
            <a:rPr lang="en-US" sz="2900" kern="1200" dirty="0">
              <a:hlinkClick xmlns:r="http://schemas.openxmlformats.org/officeDocument/2006/relationships" r:id="rId3"/>
            </a:rPr>
            <a:t>Cost Comparison for Licensed Employees</a:t>
          </a:r>
          <a:endParaRPr lang="en-US" sz="2900" kern="1200" dirty="0"/>
        </a:p>
      </dsp:txBody>
      <dsp:txXfrm>
        <a:off x="141305" y="3131436"/>
        <a:ext cx="6306081" cy="261204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00C3BC-681A-480C-804A-64E37823AAB7}">
      <dsp:nvSpPr>
        <dsp:cNvPr id="0" name=""/>
        <dsp:cNvSpPr/>
      </dsp:nvSpPr>
      <dsp:spPr>
        <a:xfrm rot="5400000">
          <a:off x="-819078" y="1694248"/>
          <a:ext cx="1958102" cy="310141"/>
        </a:xfrm>
        <a:prstGeom prst="corner">
          <a:avLst>
            <a:gd name="adj1" fmla="val 1000"/>
            <a:gd name="adj2" fmla="val 1000"/>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CA20AA8-A475-471F-8E0B-677ADD657E8D}">
      <dsp:nvSpPr>
        <dsp:cNvPr id="0" name=""/>
        <dsp:cNvSpPr/>
      </dsp:nvSpPr>
      <dsp:spPr>
        <a:xfrm>
          <a:off x="4901" y="2828369"/>
          <a:ext cx="3876763" cy="652700"/>
        </a:xfrm>
        <a:prstGeom prst="homePlate">
          <a:avLst>
            <a:gd name="adj" fmla="val 2500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203200" rIns="101600" bIns="203200" numCol="1" spcCol="1270" anchor="ctr" anchorCtr="0">
          <a:noAutofit/>
        </a:bodyPr>
        <a:lstStyle/>
        <a:p>
          <a:pPr marL="0" lvl="0" indent="0" algn="ctr" defTabSz="711200">
            <a:lnSpc>
              <a:spcPct val="90000"/>
            </a:lnSpc>
            <a:spcBef>
              <a:spcPct val="0"/>
            </a:spcBef>
            <a:spcAft>
              <a:spcPct val="35000"/>
            </a:spcAft>
            <a:buNone/>
          </a:pPr>
          <a:r>
            <a:rPr lang="en-US" sz="1600" kern="1200" dirty="0"/>
            <a:t>end of 2022</a:t>
          </a:r>
        </a:p>
      </dsp:txBody>
      <dsp:txXfrm>
        <a:off x="4901" y="2828369"/>
        <a:ext cx="3795176" cy="652700"/>
      </dsp:txXfrm>
    </dsp:sp>
    <dsp:sp modelId="{C28420C6-A24B-4BF4-8781-D63008329A4B}">
      <dsp:nvSpPr>
        <dsp:cNvPr id="0" name=""/>
        <dsp:cNvSpPr/>
      </dsp:nvSpPr>
      <dsp:spPr>
        <a:xfrm>
          <a:off x="315042" y="1056352"/>
          <a:ext cx="3147931" cy="1224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90000"/>
            </a:lnSpc>
            <a:spcBef>
              <a:spcPct val="0"/>
            </a:spcBef>
            <a:spcAft>
              <a:spcPct val="35000"/>
            </a:spcAft>
            <a:buNone/>
          </a:pPr>
          <a:r>
            <a:rPr lang="en-US" sz="2200" b="1" kern="1200" dirty="0">
              <a:solidFill>
                <a:srgbClr val="0070C0"/>
              </a:solidFill>
            </a:rPr>
            <a:t>If you have funds in an </a:t>
          </a:r>
          <a:r>
            <a:rPr lang="en-US" sz="2200" b="1" kern="1200" dirty="0">
              <a:solidFill>
                <a:srgbClr val="FF0000"/>
              </a:solidFill>
            </a:rPr>
            <a:t>HSA</a:t>
          </a:r>
          <a:r>
            <a:rPr lang="en-US" sz="2200" b="1" kern="1200" dirty="0">
              <a:solidFill>
                <a:srgbClr val="0070C0"/>
              </a:solidFill>
            </a:rPr>
            <a:t> at the end of 2022, but elect a VEHI plan with an </a:t>
          </a:r>
          <a:r>
            <a:rPr lang="en-US" sz="2200" b="1" kern="1200" dirty="0">
              <a:solidFill>
                <a:schemeClr val="tx1"/>
              </a:solidFill>
            </a:rPr>
            <a:t>HRA </a:t>
          </a:r>
          <a:r>
            <a:rPr lang="en-US" sz="2200" b="1" kern="1200" dirty="0">
              <a:solidFill>
                <a:srgbClr val="0070C0"/>
              </a:solidFill>
            </a:rPr>
            <a:t>in 2023, what happens to the HSA funds?</a:t>
          </a:r>
        </a:p>
      </dsp:txBody>
      <dsp:txXfrm>
        <a:off x="315042" y="1056352"/>
        <a:ext cx="3147931" cy="1224458"/>
      </dsp:txXfrm>
    </dsp:sp>
    <dsp:sp modelId="{480A30DE-8DB9-474C-8D44-9FD4E5D8A3AA}">
      <dsp:nvSpPr>
        <dsp:cNvPr id="0" name=""/>
        <dsp:cNvSpPr/>
      </dsp:nvSpPr>
      <dsp:spPr>
        <a:xfrm rot="5400000">
          <a:off x="2560706" y="1821139"/>
          <a:ext cx="2719451" cy="310141"/>
        </a:xfrm>
        <a:prstGeom prst="corner">
          <a:avLst>
            <a:gd name="adj1" fmla="val 1000"/>
            <a:gd name="adj2" fmla="val 1000"/>
          </a:avLst>
        </a:prstGeom>
        <a:solidFill>
          <a:schemeClr val="lt1">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884518-A073-494B-9311-8543629B954E}">
      <dsp:nvSpPr>
        <dsp:cNvPr id="0" name=""/>
        <dsp:cNvSpPr/>
      </dsp:nvSpPr>
      <dsp:spPr>
        <a:xfrm>
          <a:off x="3765361" y="2828369"/>
          <a:ext cx="3876763" cy="906483"/>
        </a:xfrm>
        <a:prstGeom prst="chevron">
          <a:avLst>
            <a:gd name="adj" fmla="val 25000"/>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203200" rIns="101600" bIns="203200" numCol="1" spcCol="1270" anchor="ctr" anchorCtr="0">
          <a:noAutofit/>
        </a:bodyPr>
        <a:lstStyle/>
        <a:p>
          <a:pPr marL="0" lvl="0" indent="0" algn="ctr" defTabSz="711200">
            <a:lnSpc>
              <a:spcPct val="90000"/>
            </a:lnSpc>
            <a:spcBef>
              <a:spcPct val="0"/>
            </a:spcBef>
            <a:spcAft>
              <a:spcPct val="35000"/>
            </a:spcAft>
            <a:buNone/>
          </a:pPr>
          <a:r>
            <a:rPr lang="en-US" sz="1600" kern="1200" dirty="0"/>
            <a:t>2023</a:t>
          </a:r>
        </a:p>
      </dsp:txBody>
      <dsp:txXfrm>
        <a:off x="3991982" y="2828369"/>
        <a:ext cx="3423521" cy="906483"/>
      </dsp:txXfrm>
    </dsp:sp>
    <dsp:sp modelId="{FC0F8B61-29E4-4BA4-8C80-ADE1AA0A1DCD}">
      <dsp:nvSpPr>
        <dsp:cNvPr id="0" name=""/>
        <dsp:cNvSpPr/>
      </dsp:nvSpPr>
      <dsp:spPr>
        <a:xfrm>
          <a:off x="4075502" y="945196"/>
          <a:ext cx="3147931" cy="17005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90000"/>
            </a:lnSpc>
            <a:spcBef>
              <a:spcPct val="0"/>
            </a:spcBef>
            <a:spcAft>
              <a:spcPct val="35000"/>
            </a:spcAft>
            <a:buNone/>
          </a:pPr>
          <a:r>
            <a:rPr lang="en-US" sz="2200" kern="1200" dirty="0"/>
            <a:t>The </a:t>
          </a:r>
          <a:r>
            <a:rPr lang="en-US" sz="2200" b="1" kern="1200" dirty="0">
              <a:solidFill>
                <a:srgbClr val="FF0000"/>
              </a:solidFill>
            </a:rPr>
            <a:t>HSA</a:t>
          </a:r>
          <a:r>
            <a:rPr lang="en-US" sz="2200" kern="1200" dirty="0"/>
            <a:t> money remains with you, the employee.  </a:t>
          </a:r>
        </a:p>
        <a:p>
          <a:pPr marL="0" lvl="0" indent="0" algn="l" defTabSz="977900">
            <a:lnSpc>
              <a:spcPct val="90000"/>
            </a:lnSpc>
            <a:spcBef>
              <a:spcPct val="0"/>
            </a:spcBef>
            <a:spcAft>
              <a:spcPct val="35000"/>
            </a:spcAft>
            <a:buNone/>
          </a:pPr>
          <a:r>
            <a:rPr lang="en-US" sz="2200" kern="1200" dirty="0"/>
            <a:t>It is </a:t>
          </a:r>
          <a:r>
            <a:rPr lang="en-US" sz="2200" b="1" kern="1200" dirty="0"/>
            <a:t>not </a:t>
          </a:r>
          <a:r>
            <a:rPr lang="en-US" sz="2200" kern="1200" dirty="0"/>
            <a:t>forfeited if you elect an </a:t>
          </a:r>
          <a:r>
            <a:rPr lang="en-US" sz="2200" b="1" kern="1200" dirty="0"/>
            <a:t>HRA </a:t>
          </a:r>
          <a:r>
            <a:rPr lang="en-US" sz="2200" kern="1200" dirty="0"/>
            <a:t>in 2023.</a:t>
          </a:r>
        </a:p>
      </dsp:txBody>
      <dsp:txXfrm>
        <a:off x="4075502" y="945196"/>
        <a:ext cx="3147931" cy="1700551"/>
      </dsp:txXfrm>
    </dsp:sp>
    <dsp:sp modelId="{3DB60E51-16BB-47F9-A29D-06A3821445C8}">
      <dsp:nvSpPr>
        <dsp:cNvPr id="0" name=""/>
        <dsp:cNvSpPr/>
      </dsp:nvSpPr>
      <dsp:spPr>
        <a:xfrm rot="5400000">
          <a:off x="6388623" y="1798654"/>
          <a:ext cx="2584538" cy="310141"/>
        </a:xfrm>
        <a:prstGeom prst="corner">
          <a:avLst>
            <a:gd name="adj1" fmla="val 1000"/>
            <a:gd name="adj2" fmla="val 1000"/>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45B7A6-3305-4DFC-B146-984B5E9CEA34}">
      <dsp:nvSpPr>
        <dsp:cNvPr id="0" name=""/>
        <dsp:cNvSpPr/>
      </dsp:nvSpPr>
      <dsp:spPr>
        <a:xfrm>
          <a:off x="7525822" y="2828369"/>
          <a:ext cx="3876763" cy="861512"/>
        </a:xfrm>
        <a:prstGeom prst="chevron">
          <a:avLst>
            <a:gd name="adj" fmla="val 25000"/>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203200" rIns="101600" bIns="203200" numCol="1" spcCol="1270" anchor="ctr" anchorCtr="0">
          <a:noAutofit/>
        </a:bodyPr>
        <a:lstStyle/>
        <a:p>
          <a:pPr marL="0" lvl="0" indent="0" algn="ctr" defTabSz="711200">
            <a:lnSpc>
              <a:spcPct val="90000"/>
            </a:lnSpc>
            <a:spcBef>
              <a:spcPct val="0"/>
            </a:spcBef>
            <a:spcAft>
              <a:spcPct val="35000"/>
            </a:spcAft>
            <a:buNone/>
          </a:pPr>
          <a:r>
            <a:rPr lang="en-US" sz="1600" kern="1200" dirty="0"/>
            <a:t>Beyond 2023</a:t>
          </a:r>
        </a:p>
      </dsp:txBody>
      <dsp:txXfrm>
        <a:off x="7741200" y="2828369"/>
        <a:ext cx="3446007" cy="861512"/>
      </dsp:txXfrm>
    </dsp:sp>
    <dsp:sp modelId="{EE97F536-51FE-46CD-9793-F0DDA8B556C2}">
      <dsp:nvSpPr>
        <dsp:cNvPr id="0" name=""/>
        <dsp:cNvSpPr/>
      </dsp:nvSpPr>
      <dsp:spPr>
        <a:xfrm>
          <a:off x="7835963" y="964893"/>
          <a:ext cx="3147931" cy="1616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90000"/>
            </a:lnSpc>
            <a:spcBef>
              <a:spcPct val="0"/>
            </a:spcBef>
            <a:spcAft>
              <a:spcPct val="35000"/>
            </a:spcAft>
            <a:buNone/>
          </a:pPr>
          <a:r>
            <a:rPr lang="en-US" sz="2200" kern="1200" dirty="0"/>
            <a:t>HSA funds can pay for medical expenses in 2023 or later, provided those same expenses were </a:t>
          </a:r>
          <a:r>
            <a:rPr lang="en-US" sz="2200" b="1" kern="1200" dirty="0"/>
            <a:t>NOT</a:t>
          </a:r>
          <a:r>
            <a:rPr lang="en-US" sz="2200" kern="1200" dirty="0"/>
            <a:t> paid for by </a:t>
          </a:r>
          <a:r>
            <a:rPr lang="en-US" sz="2200" b="1" kern="1200" dirty="0">
              <a:solidFill>
                <a:schemeClr val="tx1"/>
              </a:solidFill>
            </a:rPr>
            <a:t>HRA </a:t>
          </a:r>
          <a:r>
            <a:rPr lang="en-US" sz="2200" kern="1200" dirty="0"/>
            <a:t>funds – no “double dipping” allowed.</a:t>
          </a:r>
        </a:p>
      </dsp:txBody>
      <dsp:txXfrm>
        <a:off x="7835963" y="964893"/>
        <a:ext cx="3147931" cy="161618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16/7/layout/AccentHomeChevronProcess">
  <dgm:title val="Accent Home Chevron Process"/>
  <dgm:desc val="Use to show a progression; a timeline; sequential steps in a task, process, or workflow; or to emphasize movement or direction. Level 1 text appears inside an chevron shape, except the first shape which comes in a home shape, while Level 2 text appears above the invisible rectangle shapes."/>
  <dgm:catLst>
    <dgm:cat type="process" pri="500"/>
    <dgm:cat type="timeline"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contrsBasedOnsibTransCount">
      <dgm:if name="oneSibTrans" axis="ch" ptType="sibTrans" func="cnt" op="equ" val="1">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2"/>
          <dgm:constr type="w" for="ch" ptType="sibTrans" op="equ"/>
        </dgm:constrLst>
      </dgm:if>
      <dgm:else name="moreThanOneSibTrans">
        <dgm:choose name="contrsForMoreThanOneSibTrans">
          <dgm:if name="twoSibTrans" axis="ch" ptType="sibTrans" func="cnt" op="equ" val="2">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3"/>
              <dgm:constr type="w" for="ch" ptType="sibTrans" op="equ"/>
            </dgm:constrLst>
          </dgm:if>
          <dgm:else name="moreThanTwoSibTrans">
            <dgm:choose name="contrsForMoreThanTwoSibTrans">
              <dgm:if name="threeSibTrans" axis="ch" ptType="sibTrans" func="cnt" op="equ" val="3">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4"/>
                  <dgm:constr type="w" for="ch" ptType="sibTrans" op="equ"/>
                </dgm:constrLst>
              </dgm:if>
              <dgm:else name="moreThanThreeSibTrans">
                <dgm:choose name="contrsForMoreThanThreeSibTrans">
                  <dgm:if name="fourToSixSibTrans" axis="ch" ptType="sibTrans" func="cnt" op="lte" val="6">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5"/>
                      <dgm:constr type="w" for="ch" ptType="sibTrans" op="equ"/>
                    </dgm:constrLst>
                  </dgm:if>
                  <dgm:else name="moreThanSixSibTrans">
                    <dgm:choose name="contrsForMoreThanSixSibTrans">
                      <dgm:if name="sevenToEightSibTrans" axis="ch" ptType="sibTrans" func="cnt" op="lte" val="8">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7"/>
                          <dgm:constr type="w" for="ch" ptType="sibTrans" op="equ"/>
                        </dgm:constrLst>
                      </dgm:if>
                      <dgm:else name="moreThanEightSibTrans">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9"/>
                          <dgm:constr type="w" for="ch" ptType="sibTrans" op="equ"/>
                        </dgm:constrLst>
                      </dgm:else>
                    </dgm:choose>
                  </dgm:else>
                </dgm:choose>
              </dgm:else>
            </dgm:choose>
          </dgm:else>
        </dgm:choose>
      </dgm:else>
    </dgm:choose>
    <dgm:ruleLst/>
    <dgm:forEach name="Name6" axis="ch" ptType="node">
      <dgm:layoutNode name="composite">
        <dgm:alg type="composite"/>
        <dgm:shape xmlns:r="http://schemas.openxmlformats.org/officeDocument/2006/relationships" r:blip="">
          <dgm:adjLst/>
        </dgm:shape>
        <dgm:presOf/>
        <dgm:choose name="LayoutLTRorRTL">
          <dgm:if name="LayoutLTR" func="var" arg="dir" op="equ" val="norm">
            <dgm:constrLst>
              <dgm:constr type="w" for="ch" forName="L" refType="w" fact="0.08"/>
              <dgm:constr type="h" for="ch" forName="L" refType="h" fact="0.75"/>
              <dgm:constr type="l" for="ch" forName="L"/>
              <dgm:constr type="l" for="ch" forName="parTx"/>
              <dgm:constr type="w" for="ch" forName="parTx" refType="w"/>
              <dgm:constr type="h" for="ch" forName="parTx" refType="h" fact="0.25"/>
              <dgm:constr type="t" for="ch" forName="parTx" refType="b" refFor="ch" refForName="L"/>
              <dgm:constr type="t" for="ch" forName="desTx" refType="w" refFor="ch" refForName="L" fact="0.6"/>
              <dgm:constr type="b" for="ch" forName="desTx" refType="t" refFor="ch" refForName="EmptyPlaceHolder"/>
              <dgm:constr type="l" for="ch" forName="desTx" refType="r" refFor="ch" refForName="L"/>
              <dgm:constr type="w" for="ch" forName="desTx" refType="w" fact="0.812"/>
              <dgm:constr type="w" for="ch" forName="EmptyPlaceHolder" refType="w" fact="0.82"/>
              <dgm:constr type="l" for="ch" forName="EmptyPlaceHolder" refType="r" refFor="ch" refForName="L"/>
              <dgm:constr type="b" for="ch" forName="EmptyPlaceHolder" refType="b" refFor="ch" refForName="L"/>
              <dgm:constr type="h" for="ch" forName="EmptyPlaceHolder" refType="t" refFor="ch" refForName="desTx"/>
            </dgm:constrLst>
          </dgm:if>
          <dgm:else name="LayoutRTL">
            <dgm:constrLst>
              <dgm:constr type="w" for="ch" forName="L" refType="w" fact="0.08"/>
              <dgm:constr type="h" for="ch" forName="L" refType="h" fact="0.75"/>
              <dgm:constr type="r" for="ch" forName="L" refType="w"/>
              <dgm:constr type="r" for="ch" forName="parTx" refType="w"/>
              <dgm:constr type="w" for="ch" forName="parTx" refType="w"/>
              <dgm:constr type="h" for="ch" forName="parTx" refType="h" fact="0.25"/>
              <dgm:constr type="t" for="ch" forName="parTx" refType="b" refFor="ch" refForName="L"/>
              <dgm:constr type="t" for="ch" forName="desTx" refType="w" refFor="ch" refForName="L" fact="0.6"/>
              <dgm:constr type="b" for="ch" forName="desTx" refType="t" refFor="ch" refForName="EmptyPlaceHolder"/>
              <dgm:constr type="r" for="ch" forName="desTx" refType="l" refFor="ch" refForName="L"/>
              <dgm:constr type="w" for="ch" forName="desTx" refType="w" fact="0.812"/>
              <dgm:constr type="w" for="ch" forName="EmptyPlaceHolder" refType="w" fact="0.82"/>
              <dgm:constr type="h" for="ch" forName="EmptyPlaceHolder" refType="w" refFor="ch" refForName="L" fact="0.6"/>
              <dgm:constr type="b" for="ch" forName="EmptyPlaceHolder" refType="b" refFor="ch" refForName="L"/>
            </dgm:constrLst>
          </dgm:else>
        </dgm:choose>
        <dgm:layoutNode name="L" styleLbl="solidFgAcc1" moveWith="parTx">
          <dgm:varLst>
            <dgm:chMax val="0"/>
            <dgm:chPref val="0"/>
          </dgm:varLst>
          <dgm:alg type="sp"/>
          <dgm:choose name="Name310">
            <dgm:if name="Name311" func="var" arg="dir" op="equ" val="norm">
              <dgm:shape xmlns:r="http://schemas.openxmlformats.org/officeDocument/2006/relationships" rot="90" type="corner" r:blip="">
                <dgm:adjLst>
                  <dgm:adj idx="1" val="0.01"/>
                  <dgm:adj idx="2" val="0.01"/>
                </dgm:adjLst>
              </dgm:shape>
            </dgm:if>
            <dgm:else name="Name312">
              <dgm:shape xmlns:r="http://schemas.openxmlformats.org/officeDocument/2006/relationships" rot="180" type="corner" r:blip="">
                <dgm:adjLst>
                  <dgm:adj idx="1" val="0.01"/>
                  <dgm:adj idx="2" val="0.01"/>
                </dgm:adjLst>
              </dgm:shape>
            </dgm:else>
          </dgm:choose>
          <dgm:presOf/>
          <dgm:constrLst/>
          <dgm:ruleLst/>
        </dgm:layoutNode>
        <dgm:layoutNode name="parTx" styleLbl="alignNode1">
          <dgm:varLst>
            <dgm:chMax val="0"/>
            <dgm:chPref val="0"/>
            <dgm:bulletEnabled val="1"/>
          </dgm:varLst>
          <dgm:alg type="tx">
            <dgm:param type="txAnchorVert" val="mid"/>
            <dgm:param type="parTxLTRAlign" val="ctr"/>
            <dgm:param type="parTxRTLAlign" val="ctr"/>
          </dgm:alg>
          <dgm:choose name="MakeFirstNodeHomePlate">
            <dgm:if name="IfFirstNode" axis="self" ptType="node" func="pos" op="equ" val="1">
              <dgm:choose name="Name110">
                <dgm:if name="Name111" func="var" arg="dir" op="equ" val="norm">
                  <dgm:shape xmlns:r="http://schemas.openxmlformats.org/officeDocument/2006/relationships" type="homePlate" r:blip="">
                    <dgm:adjLst>
                      <dgm:adj idx="1" val="0.25"/>
                    </dgm:adjLst>
                  </dgm:shape>
                </dgm:if>
                <dgm:else name="Name112">
                  <dgm:shape xmlns:r="http://schemas.openxmlformats.org/officeDocument/2006/relationships" rot="180" type="homePlate" r:blip="">
                    <dgm:adjLst>
                      <dgm:adj idx="1" val="0.25"/>
                    </dgm:adjLst>
                  </dgm:shape>
                </dgm:else>
              </dgm:choose>
            </dgm:if>
            <dgm:else name="MakeRestOfNodesChevrons">
              <dgm:choose name="Name10">
                <dgm:if name="Name11" func="var" arg="dir" op="equ" val="norm">
                  <dgm:shape xmlns:r="http://schemas.openxmlformats.org/officeDocument/2006/relationships" type="chevron" r:blip="">
                    <dgm:adjLst>
                      <dgm:adj idx="1" val="0.25"/>
                    </dgm:adjLst>
                  </dgm:shape>
                </dgm:if>
                <dgm:else name="Name12">
                  <dgm:shape xmlns:r="http://schemas.openxmlformats.org/officeDocument/2006/relationships" rot="180" type="chevron" r:blip="">
                    <dgm:adjLst>
                      <dgm:adj idx="1" val="0.25"/>
                    </dgm:adjLst>
                  </dgm:shape>
                </dgm:else>
              </dgm:choose>
            </dgm:else>
          </dgm:choose>
          <dgm:presOf axis="self" ptType="node"/>
          <dgm:constrLst>
            <dgm:constr type="tMarg" refType="primFontSz"/>
            <dgm:constr type="bMarg" refType="primFontSz"/>
            <dgm:constr type="lMarg" refType="primFontSz" fact="0.5"/>
            <dgm:constr type="rMarg" refType="primFontSz" fact="0.5"/>
          </dgm:constrLst>
          <dgm:ruleLst>
            <dgm:rule type="primFontSz" val="13" fact="NaN" max="NaN"/>
          </dgm:ruleLst>
        </dgm:layoutNode>
        <dgm:layoutNode name="desTx" styleLbl="revTx" moveWith="parTx">
          <dgm:varLst>
            <dgm:chMax val="0"/>
            <dgm:chPref val="0"/>
            <dgm:bulletEnabled val="1"/>
          </dgm:varLst>
          <dgm:choose name="Name210">
            <dgm:if name="Name211" func="var" arg="dir" op="equ" val="norm">
              <dgm:alg type="tx">
                <dgm:param type="txAnchorVert" val="t"/>
                <dgm:param type="parTxLTRAlign" val="l"/>
                <dgm:param type="shpTxLTRAlignCh" val="l"/>
                <dgm:param type="parTxRTLAlign" val="l"/>
                <dgm:param type="shpTxRTLAlignCh" val="l"/>
              </dgm:alg>
            </dgm:if>
            <dgm:else name="Name212">
              <dgm:alg type="tx">
                <dgm:param type="txAnchorVert" val="t"/>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 ptType="node"/>
          <dgm:constrLst>
            <dgm:constr type="tMarg"/>
            <dgm:constr type="bMarg"/>
            <dgm:constr type="lMarg"/>
            <dgm:constr type="rMarg"/>
          </dgm:constrLst>
          <dgm:ruleLst>
            <dgm:rule type="primFontSz" val="11" fact="NaN" max="NaN"/>
            <dgm:rule type="secFontSz" val="9" fact="NaN" max="NaN"/>
          </dgm:ruleLst>
        </dgm:layoutNode>
        <dgm:layoutNode name="EmptyPlaceHolder">
          <dgm:alg type="sp"/>
          <dgm:shape xmlns:r="http://schemas.openxmlformats.org/officeDocument/2006/relationships" r:blip="">
            <dgm:adjLst/>
          </dgm:shape>
          <dgm:presOf/>
          <dgm:constr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5DC86D51-55D5-481C-9FD9-1DBC97FCD93B}" type="datetimeFigureOut">
              <a:rPr lang="en-US" smtClean="0"/>
              <a:t>10/18/2022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759DF3A8-6250-4C72-8F49-A0BC05DC6B0A}" type="slidenum">
              <a:rPr lang="en-US" smtClean="0"/>
              <a:t>‹#›</a:t>
            </a:fld>
            <a:endParaRPr lang="en-US"/>
          </a:p>
        </p:txBody>
      </p:sp>
    </p:spTree>
    <p:extLst>
      <p:ext uri="{BB962C8B-B14F-4D97-AF65-F5344CB8AC3E}">
        <p14:creationId xmlns:p14="http://schemas.microsoft.com/office/powerpoint/2010/main" val="2872388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9DF3A8-6250-4C72-8F49-A0BC05DC6B0A}" type="slidenum">
              <a:rPr lang="en-US" smtClean="0"/>
              <a:t>2</a:t>
            </a:fld>
            <a:endParaRPr lang="en-US"/>
          </a:p>
        </p:txBody>
      </p:sp>
    </p:spTree>
    <p:extLst>
      <p:ext uri="{BB962C8B-B14F-4D97-AF65-F5344CB8AC3E}">
        <p14:creationId xmlns:p14="http://schemas.microsoft.com/office/powerpoint/2010/main" val="3718821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9DF3A8-6250-4C72-8F49-A0BC05DC6B0A}" type="slidenum">
              <a:rPr lang="en-US" smtClean="0"/>
              <a:t>13</a:t>
            </a:fld>
            <a:endParaRPr lang="en-US"/>
          </a:p>
        </p:txBody>
      </p:sp>
    </p:spTree>
    <p:extLst>
      <p:ext uri="{BB962C8B-B14F-4D97-AF65-F5344CB8AC3E}">
        <p14:creationId xmlns:p14="http://schemas.microsoft.com/office/powerpoint/2010/main" val="3219243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9DF3A8-6250-4C72-8F49-A0BC05DC6B0A}"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2169613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CD46B-8DD5-4C16-A982-F51A35BE6B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75B444-A0D6-4C17-8773-ECA8D2517E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C7D221-A95D-40BD-93C7-09AC50957856}"/>
              </a:ext>
            </a:extLst>
          </p:cNvPr>
          <p:cNvSpPr>
            <a:spLocks noGrp="1"/>
          </p:cNvSpPr>
          <p:nvPr>
            <p:ph type="dt" sz="half" idx="10"/>
          </p:nvPr>
        </p:nvSpPr>
        <p:spPr/>
        <p:txBody>
          <a:bodyPr/>
          <a:lstStyle/>
          <a:p>
            <a:fld id="{97D9E506-4B39-49C0-A48D-ED6EB289BAC1}" type="datetimeFigureOut">
              <a:rPr lang="en-US" smtClean="0"/>
              <a:t>10/18/2022</a:t>
            </a:fld>
            <a:endParaRPr lang="en-US"/>
          </a:p>
        </p:txBody>
      </p:sp>
      <p:sp>
        <p:nvSpPr>
          <p:cNvPr id="5" name="Footer Placeholder 4">
            <a:extLst>
              <a:ext uri="{FF2B5EF4-FFF2-40B4-BE49-F238E27FC236}">
                <a16:creationId xmlns:a16="http://schemas.microsoft.com/office/drawing/2014/main" id="{4F0929C9-992B-44EA-A6BE-86FE7E7371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3EC9F6-AEE7-4C8E-BAC5-5EBC06BB1336}"/>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3260695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0BFE4-041B-4EC4-85BF-6676E8EE73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88C18E-3F27-4C5D-BFA8-BDD4B301A1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CD25B-5347-4B35-A8E9-8DCE7AE907C5}"/>
              </a:ext>
            </a:extLst>
          </p:cNvPr>
          <p:cNvSpPr>
            <a:spLocks noGrp="1"/>
          </p:cNvSpPr>
          <p:nvPr>
            <p:ph type="dt" sz="half" idx="10"/>
          </p:nvPr>
        </p:nvSpPr>
        <p:spPr/>
        <p:txBody>
          <a:bodyPr/>
          <a:lstStyle/>
          <a:p>
            <a:fld id="{97D9E506-4B39-49C0-A48D-ED6EB289BAC1}" type="datetimeFigureOut">
              <a:rPr lang="en-US" smtClean="0"/>
              <a:t>10/18/2022</a:t>
            </a:fld>
            <a:endParaRPr lang="en-US"/>
          </a:p>
        </p:txBody>
      </p:sp>
      <p:sp>
        <p:nvSpPr>
          <p:cNvPr id="5" name="Footer Placeholder 4">
            <a:extLst>
              <a:ext uri="{FF2B5EF4-FFF2-40B4-BE49-F238E27FC236}">
                <a16:creationId xmlns:a16="http://schemas.microsoft.com/office/drawing/2014/main" id="{E747605B-6C8D-45B6-BCE2-129633D24B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C303BD-CDB1-481E-947B-0149C681116F}"/>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188092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A93C03-CEAE-4439-A2EF-1E475051D0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FDDCA1-2154-4D69-99F9-4A1898D49F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3FA238-8788-4639-A5D0-430BB1FD7C36}"/>
              </a:ext>
            </a:extLst>
          </p:cNvPr>
          <p:cNvSpPr>
            <a:spLocks noGrp="1"/>
          </p:cNvSpPr>
          <p:nvPr>
            <p:ph type="dt" sz="half" idx="10"/>
          </p:nvPr>
        </p:nvSpPr>
        <p:spPr/>
        <p:txBody>
          <a:bodyPr/>
          <a:lstStyle/>
          <a:p>
            <a:fld id="{97D9E506-4B39-49C0-A48D-ED6EB289BAC1}" type="datetimeFigureOut">
              <a:rPr lang="en-US" smtClean="0"/>
              <a:t>10/18/2022</a:t>
            </a:fld>
            <a:endParaRPr lang="en-US"/>
          </a:p>
        </p:txBody>
      </p:sp>
      <p:sp>
        <p:nvSpPr>
          <p:cNvPr id="5" name="Footer Placeholder 4">
            <a:extLst>
              <a:ext uri="{FF2B5EF4-FFF2-40B4-BE49-F238E27FC236}">
                <a16:creationId xmlns:a16="http://schemas.microsoft.com/office/drawing/2014/main" id="{B3BB62BA-AD90-4DFC-9CC9-65FB43A6B7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C57D29-7845-4E81-BA66-4A90C9F32282}"/>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74723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7B763-36B6-43C2-ABBE-D79651BB04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88BDC3-FD44-481F-97A4-8BD0FA1E0F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B5427B-50B1-4B42-97DB-7657B5024563}"/>
              </a:ext>
            </a:extLst>
          </p:cNvPr>
          <p:cNvSpPr>
            <a:spLocks noGrp="1"/>
          </p:cNvSpPr>
          <p:nvPr>
            <p:ph type="dt" sz="half" idx="10"/>
          </p:nvPr>
        </p:nvSpPr>
        <p:spPr/>
        <p:txBody>
          <a:bodyPr/>
          <a:lstStyle/>
          <a:p>
            <a:fld id="{97D9E506-4B39-49C0-A48D-ED6EB289BAC1}" type="datetimeFigureOut">
              <a:rPr lang="en-US" smtClean="0"/>
              <a:t>10/18/2022</a:t>
            </a:fld>
            <a:endParaRPr lang="en-US"/>
          </a:p>
        </p:txBody>
      </p:sp>
      <p:sp>
        <p:nvSpPr>
          <p:cNvPr id="5" name="Footer Placeholder 4">
            <a:extLst>
              <a:ext uri="{FF2B5EF4-FFF2-40B4-BE49-F238E27FC236}">
                <a16:creationId xmlns:a16="http://schemas.microsoft.com/office/drawing/2014/main" id="{448A4774-1B2E-4121-B51B-DC54058EBD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6632CE-72FF-44CE-A5F2-189EA51895B9}"/>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34993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C140D-2FFD-43E1-A62B-59F7714BDC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FCCAD0-217F-420A-AED5-6D72AA0A17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BFEA5F-7EAF-43D6-9487-983162B953E3}"/>
              </a:ext>
            </a:extLst>
          </p:cNvPr>
          <p:cNvSpPr>
            <a:spLocks noGrp="1"/>
          </p:cNvSpPr>
          <p:nvPr>
            <p:ph type="dt" sz="half" idx="10"/>
          </p:nvPr>
        </p:nvSpPr>
        <p:spPr/>
        <p:txBody>
          <a:bodyPr/>
          <a:lstStyle/>
          <a:p>
            <a:fld id="{97D9E506-4B39-49C0-A48D-ED6EB289BAC1}" type="datetimeFigureOut">
              <a:rPr lang="en-US" smtClean="0"/>
              <a:t>10/18/2022</a:t>
            </a:fld>
            <a:endParaRPr lang="en-US"/>
          </a:p>
        </p:txBody>
      </p:sp>
      <p:sp>
        <p:nvSpPr>
          <p:cNvPr id="5" name="Footer Placeholder 4">
            <a:extLst>
              <a:ext uri="{FF2B5EF4-FFF2-40B4-BE49-F238E27FC236}">
                <a16:creationId xmlns:a16="http://schemas.microsoft.com/office/drawing/2014/main" id="{E93A94EC-579C-4B15-9C89-BD1D35A89F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6A4A72-18F9-4B4D-9987-4E45FD62648B}"/>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3241720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4A566-F8B4-4946-B5F0-27D54E9A82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C51876-C674-4051-B6CE-99B254D551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2EBA41-86F5-4E37-8911-D16B56590B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E04C73-1BD9-4965-96A1-A110454841C2}"/>
              </a:ext>
            </a:extLst>
          </p:cNvPr>
          <p:cNvSpPr>
            <a:spLocks noGrp="1"/>
          </p:cNvSpPr>
          <p:nvPr>
            <p:ph type="dt" sz="half" idx="10"/>
          </p:nvPr>
        </p:nvSpPr>
        <p:spPr/>
        <p:txBody>
          <a:bodyPr/>
          <a:lstStyle/>
          <a:p>
            <a:fld id="{97D9E506-4B39-49C0-A48D-ED6EB289BAC1}" type="datetimeFigureOut">
              <a:rPr lang="en-US" smtClean="0"/>
              <a:t>10/18/2022</a:t>
            </a:fld>
            <a:endParaRPr lang="en-US"/>
          </a:p>
        </p:txBody>
      </p:sp>
      <p:sp>
        <p:nvSpPr>
          <p:cNvPr id="6" name="Footer Placeholder 5">
            <a:extLst>
              <a:ext uri="{FF2B5EF4-FFF2-40B4-BE49-F238E27FC236}">
                <a16:creationId xmlns:a16="http://schemas.microsoft.com/office/drawing/2014/main" id="{D5CB6AB1-8998-4ECD-9721-B0A4FF0D44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F829CB-1AB5-4136-9059-B728FEAA92F4}"/>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3499028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381BB-3E9C-4D7F-8CBD-E1404F46F6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884EF3-1E66-434A-9D67-1217C7B062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8DD6FA-C6DF-4D92-97AB-2AF2811624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83A5E0-72DB-402A-ACF4-A36A4F5772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E7971B3-A263-4F15-AB28-95C33EBC58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529FB6-4DC1-4C38-A1A7-87DBEF32C199}"/>
              </a:ext>
            </a:extLst>
          </p:cNvPr>
          <p:cNvSpPr>
            <a:spLocks noGrp="1"/>
          </p:cNvSpPr>
          <p:nvPr>
            <p:ph type="dt" sz="half" idx="10"/>
          </p:nvPr>
        </p:nvSpPr>
        <p:spPr/>
        <p:txBody>
          <a:bodyPr/>
          <a:lstStyle/>
          <a:p>
            <a:fld id="{97D9E506-4B39-49C0-A48D-ED6EB289BAC1}" type="datetimeFigureOut">
              <a:rPr lang="en-US" smtClean="0"/>
              <a:t>10/18/2022</a:t>
            </a:fld>
            <a:endParaRPr lang="en-US"/>
          </a:p>
        </p:txBody>
      </p:sp>
      <p:sp>
        <p:nvSpPr>
          <p:cNvPr id="8" name="Footer Placeholder 7">
            <a:extLst>
              <a:ext uri="{FF2B5EF4-FFF2-40B4-BE49-F238E27FC236}">
                <a16:creationId xmlns:a16="http://schemas.microsoft.com/office/drawing/2014/main" id="{C475E0E3-4006-4E84-B017-F83FF0BA22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EABA88-715D-4BBA-97DC-340171315DF8}"/>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2318455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7497A-3D76-4374-B90F-81EFA0FD59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BF7A2CC-618E-44C1-817D-1DD6959838BC}"/>
              </a:ext>
            </a:extLst>
          </p:cNvPr>
          <p:cNvSpPr>
            <a:spLocks noGrp="1"/>
          </p:cNvSpPr>
          <p:nvPr>
            <p:ph type="dt" sz="half" idx="10"/>
          </p:nvPr>
        </p:nvSpPr>
        <p:spPr/>
        <p:txBody>
          <a:bodyPr/>
          <a:lstStyle/>
          <a:p>
            <a:fld id="{97D9E506-4B39-49C0-A48D-ED6EB289BAC1}" type="datetimeFigureOut">
              <a:rPr lang="en-US" smtClean="0"/>
              <a:t>10/18/2022</a:t>
            </a:fld>
            <a:endParaRPr lang="en-US"/>
          </a:p>
        </p:txBody>
      </p:sp>
      <p:sp>
        <p:nvSpPr>
          <p:cNvPr id="4" name="Footer Placeholder 3">
            <a:extLst>
              <a:ext uri="{FF2B5EF4-FFF2-40B4-BE49-F238E27FC236}">
                <a16:creationId xmlns:a16="http://schemas.microsoft.com/office/drawing/2014/main" id="{F6B5C0C9-7C6B-4D04-8451-DD41E5086B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496D19-C53F-4BCD-B2CA-FCDC77F726F8}"/>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425927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F1BD49-2652-47DA-81EA-7593DE42FB7B}"/>
              </a:ext>
            </a:extLst>
          </p:cNvPr>
          <p:cNvSpPr>
            <a:spLocks noGrp="1"/>
          </p:cNvSpPr>
          <p:nvPr>
            <p:ph type="dt" sz="half" idx="10"/>
          </p:nvPr>
        </p:nvSpPr>
        <p:spPr/>
        <p:txBody>
          <a:bodyPr/>
          <a:lstStyle/>
          <a:p>
            <a:fld id="{97D9E506-4B39-49C0-A48D-ED6EB289BAC1}" type="datetimeFigureOut">
              <a:rPr lang="en-US" smtClean="0"/>
              <a:t>10/18/2022</a:t>
            </a:fld>
            <a:endParaRPr lang="en-US"/>
          </a:p>
        </p:txBody>
      </p:sp>
      <p:sp>
        <p:nvSpPr>
          <p:cNvPr id="3" name="Footer Placeholder 2">
            <a:extLst>
              <a:ext uri="{FF2B5EF4-FFF2-40B4-BE49-F238E27FC236}">
                <a16:creationId xmlns:a16="http://schemas.microsoft.com/office/drawing/2014/main" id="{91AD6F3C-35A7-4954-AF30-83CB095440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76AC8C-D996-4516-B702-DB16AB3AA40B}"/>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1136882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98870-7EA2-40FA-9FE0-7C4E439450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D44BAF-AAD6-4578-9A1F-F9A92DDAE8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E32949-7C21-473E-987C-AACEFCDC22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05062D-59AD-4F1B-9254-56D775BB841E}"/>
              </a:ext>
            </a:extLst>
          </p:cNvPr>
          <p:cNvSpPr>
            <a:spLocks noGrp="1"/>
          </p:cNvSpPr>
          <p:nvPr>
            <p:ph type="dt" sz="half" idx="10"/>
          </p:nvPr>
        </p:nvSpPr>
        <p:spPr/>
        <p:txBody>
          <a:bodyPr/>
          <a:lstStyle/>
          <a:p>
            <a:fld id="{97D9E506-4B39-49C0-A48D-ED6EB289BAC1}" type="datetimeFigureOut">
              <a:rPr lang="en-US" smtClean="0"/>
              <a:t>10/18/2022</a:t>
            </a:fld>
            <a:endParaRPr lang="en-US"/>
          </a:p>
        </p:txBody>
      </p:sp>
      <p:sp>
        <p:nvSpPr>
          <p:cNvPr id="6" name="Footer Placeholder 5">
            <a:extLst>
              <a:ext uri="{FF2B5EF4-FFF2-40B4-BE49-F238E27FC236}">
                <a16:creationId xmlns:a16="http://schemas.microsoft.com/office/drawing/2014/main" id="{FD4B5A66-013D-4C78-8702-A43A4D5E03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D76A7E-CEDB-4A04-92DA-EB98B97A5F02}"/>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2163993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8C547-544B-48BE-90B3-4EEB965DA5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15A92B-87DB-4879-8FC2-D266803293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508FAA-26AD-43A4-AFF4-119DAD1C23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065A60-26E2-4FD4-909F-4BA5CA24A510}"/>
              </a:ext>
            </a:extLst>
          </p:cNvPr>
          <p:cNvSpPr>
            <a:spLocks noGrp="1"/>
          </p:cNvSpPr>
          <p:nvPr>
            <p:ph type="dt" sz="half" idx="10"/>
          </p:nvPr>
        </p:nvSpPr>
        <p:spPr/>
        <p:txBody>
          <a:bodyPr/>
          <a:lstStyle/>
          <a:p>
            <a:fld id="{97D9E506-4B39-49C0-A48D-ED6EB289BAC1}" type="datetimeFigureOut">
              <a:rPr lang="en-US" smtClean="0"/>
              <a:t>10/18/2022</a:t>
            </a:fld>
            <a:endParaRPr lang="en-US"/>
          </a:p>
        </p:txBody>
      </p:sp>
      <p:sp>
        <p:nvSpPr>
          <p:cNvPr id="6" name="Footer Placeholder 5">
            <a:extLst>
              <a:ext uri="{FF2B5EF4-FFF2-40B4-BE49-F238E27FC236}">
                <a16:creationId xmlns:a16="http://schemas.microsoft.com/office/drawing/2014/main" id="{3BD3E375-A93F-4EEC-B31B-9A673178BD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7C23C1-8F3A-40D5-BD03-91060740A9F0}"/>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2252864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DCC440-EE75-40B8-9EE0-7A5ACC8D94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AA24AE-BF20-4BD4-B32A-3FBB2C4999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74E43-FA18-4077-96F6-3D089A646B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D9E506-4B39-49C0-A48D-ED6EB289BAC1}" type="datetimeFigureOut">
              <a:rPr lang="en-US" smtClean="0"/>
              <a:t>10/18/2022</a:t>
            </a:fld>
            <a:endParaRPr lang="en-US"/>
          </a:p>
        </p:txBody>
      </p:sp>
      <p:sp>
        <p:nvSpPr>
          <p:cNvPr id="5" name="Footer Placeholder 4">
            <a:extLst>
              <a:ext uri="{FF2B5EF4-FFF2-40B4-BE49-F238E27FC236}">
                <a16:creationId xmlns:a16="http://schemas.microsoft.com/office/drawing/2014/main" id="{EB3D7F80-0A93-4E4D-85FB-450BC32881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15396-90DB-4349-BD19-91D0A80E68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0FDB51-93DD-4D49-BD2B-FA27F5D9DFF8}" type="slidenum">
              <a:rPr lang="en-US" smtClean="0"/>
              <a:t>‹#›</a:t>
            </a:fld>
            <a:endParaRPr lang="en-US"/>
          </a:p>
        </p:txBody>
      </p:sp>
    </p:spTree>
    <p:extLst>
      <p:ext uri="{BB962C8B-B14F-4D97-AF65-F5344CB8AC3E}">
        <p14:creationId xmlns:p14="http://schemas.microsoft.com/office/powerpoint/2010/main" val="683294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vehi.org/client_media/files/Health%20Benefits/Licensed%20Employee%20Cost%20Comparison%202023%20FY23%208.18.22.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vehi.org/non-licensed-employe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vehi.org/vehi-2021-benefits-decision-support-sit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comments" Target="../comments/comment1.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5.xml.rels><?xml version="1.0" encoding="UTF-8" standalone="yes"?>
<Relationships xmlns="http://schemas.openxmlformats.org/package/2006/relationships"><Relationship Id="rId3" Type="http://schemas.openxmlformats.org/officeDocument/2006/relationships/hyperlink" Target="https://vehi.org/client_media/files/Health%20Benefits/Plan%20Comparison%20for%20Non-Licensed%20Employees.pdf" TargetMode="External"/><Relationship Id="rId2" Type="http://schemas.openxmlformats.org/officeDocument/2006/relationships/hyperlink" Target="https://vehi.org/non-licensed-employee/"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vehi.org/client_media/files/General%20Guidance.HRA%20and%20HSA.June%202020.Final%20with%20Links.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vehi.org/client_media/files/Health%20Benefits/General%20Guidance_HRA%20and%20HSA.Updated_2022.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4651E9-357A-4D07-899A-EF0C167265D6}"/>
              </a:ext>
            </a:extLst>
          </p:cNvPr>
          <p:cNvSpPr>
            <a:spLocks noGrp="1"/>
          </p:cNvSpPr>
          <p:nvPr>
            <p:ph type="title"/>
          </p:nvPr>
        </p:nvSpPr>
        <p:spPr>
          <a:xfrm>
            <a:off x="1171074" y="1396686"/>
            <a:ext cx="3240506" cy="4064628"/>
          </a:xfrm>
        </p:spPr>
        <p:txBody>
          <a:bodyPr>
            <a:normAutofit/>
          </a:bodyPr>
          <a:lstStyle/>
          <a:p>
            <a:r>
              <a:rPr lang="en-US" dirty="0">
                <a:solidFill>
                  <a:srgbClr val="FFFFFF"/>
                </a:solidFill>
              </a:rPr>
              <a:t>2023 VEHI Webinar with</a:t>
            </a:r>
            <a:br>
              <a:rPr lang="en-US" dirty="0">
                <a:solidFill>
                  <a:srgbClr val="FFFFFF"/>
                </a:solidFill>
              </a:rPr>
            </a:br>
            <a:r>
              <a:rPr lang="en-US" dirty="0" err="1">
                <a:solidFill>
                  <a:srgbClr val="FFFFFF"/>
                </a:solidFill>
              </a:rPr>
              <a:t>Powerpoint</a:t>
            </a:r>
            <a:r>
              <a:rPr lang="en-US" dirty="0">
                <a:solidFill>
                  <a:srgbClr val="FFFFFF"/>
                </a:solidFill>
              </a:rPr>
              <a:t> Presentation</a:t>
            </a:r>
          </a:p>
        </p:txBody>
      </p:sp>
      <p:sp>
        <p:nvSpPr>
          <p:cNvPr id="52" name="Arc 5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4" name="Oval 5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1835F5D5-A91B-413D-970F-31AC3D09C594}"/>
              </a:ext>
            </a:extLst>
          </p:cNvPr>
          <p:cNvSpPr>
            <a:spLocks noGrp="1"/>
          </p:cNvSpPr>
          <p:nvPr>
            <p:ph idx="1"/>
          </p:nvPr>
        </p:nvSpPr>
        <p:spPr>
          <a:xfrm>
            <a:off x="5370153" y="1526033"/>
            <a:ext cx="5536397" cy="3935281"/>
          </a:xfrm>
        </p:spPr>
        <p:txBody>
          <a:bodyPr>
            <a:normAutofit lnSpcReduction="10000"/>
          </a:bodyPr>
          <a:lstStyle/>
          <a:p>
            <a:pPr marL="0" indent="0" algn="just">
              <a:buNone/>
            </a:pPr>
            <a:r>
              <a:rPr lang="en-US" sz="3200" dirty="0"/>
              <a:t>The information in this webinar was prepared by the </a:t>
            </a:r>
            <a:r>
              <a:rPr lang="en-US" sz="3200" dirty="0">
                <a:solidFill>
                  <a:srgbClr val="00B0F0"/>
                </a:solidFill>
              </a:rPr>
              <a:t>Vermont Education Health Initiative (VEHI) </a:t>
            </a:r>
            <a:r>
              <a:rPr lang="en-US" sz="3200" dirty="0"/>
              <a:t>to assist </a:t>
            </a:r>
            <a:r>
              <a:rPr lang="en-US" sz="3200" b="1" dirty="0"/>
              <a:t>public school employees</a:t>
            </a:r>
            <a:r>
              <a:rPr lang="en-US" sz="3200" dirty="0"/>
              <a:t> in selecting a health care plan during their school’s open enrollment process in </a:t>
            </a:r>
            <a:r>
              <a:rPr lang="en-US" sz="3200" b="1" dirty="0"/>
              <a:t>2022</a:t>
            </a:r>
            <a:r>
              <a:rPr lang="en-US" sz="3200" dirty="0"/>
              <a:t>, for coverage in calendar year </a:t>
            </a:r>
            <a:r>
              <a:rPr lang="en-US" sz="3200" b="1" dirty="0">
                <a:solidFill>
                  <a:srgbClr val="FF0000"/>
                </a:solidFill>
              </a:rPr>
              <a:t>2023</a:t>
            </a:r>
            <a:r>
              <a:rPr lang="en-US" sz="3200" dirty="0"/>
              <a:t>.</a:t>
            </a:r>
          </a:p>
          <a:p>
            <a:endParaRPr lang="en-US" dirty="0"/>
          </a:p>
          <a:p>
            <a:endParaRPr lang="en-US" dirty="0"/>
          </a:p>
        </p:txBody>
      </p:sp>
    </p:spTree>
    <p:extLst>
      <p:ext uri="{BB962C8B-B14F-4D97-AF65-F5344CB8AC3E}">
        <p14:creationId xmlns:p14="http://schemas.microsoft.com/office/powerpoint/2010/main" val="1404952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093780A-9D8F-4F53-8F53-81724E7CF019}"/>
              </a:ext>
            </a:extLst>
          </p:cNvPr>
          <p:cNvSpPr>
            <a:spLocks noGrp="1"/>
          </p:cNvSpPr>
          <p:nvPr>
            <p:ph type="title"/>
          </p:nvPr>
        </p:nvSpPr>
        <p:spPr>
          <a:xfrm>
            <a:off x="934872" y="982272"/>
            <a:ext cx="3388419" cy="4560970"/>
          </a:xfrm>
        </p:spPr>
        <p:txBody>
          <a:bodyPr>
            <a:normAutofit fontScale="90000"/>
          </a:bodyPr>
          <a:lstStyle/>
          <a:p>
            <a:br>
              <a:rPr lang="en-US" sz="4000" dirty="0">
                <a:solidFill>
                  <a:srgbClr val="FFFFFF"/>
                </a:solidFill>
              </a:rPr>
            </a:br>
            <a:br>
              <a:rPr lang="en-US" sz="4000" dirty="0">
                <a:solidFill>
                  <a:srgbClr val="FFFFFF"/>
                </a:solidFill>
              </a:rPr>
            </a:br>
            <a:br>
              <a:rPr lang="en-US" sz="4000" dirty="0">
                <a:solidFill>
                  <a:srgbClr val="FFFFFF"/>
                </a:solidFill>
              </a:rPr>
            </a:br>
            <a:r>
              <a:rPr lang="en-US" sz="4000" dirty="0">
                <a:solidFill>
                  <a:srgbClr val="FFFFFF"/>
                </a:solidFill>
              </a:rPr>
              <a:t>Lowest Overall Cost Exposure for School Employees in 2023</a:t>
            </a:r>
            <a:br>
              <a:rPr lang="en-US" sz="4000" dirty="0">
                <a:solidFill>
                  <a:srgbClr val="FFFFFF"/>
                </a:solidFill>
              </a:rPr>
            </a:br>
            <a:br>
              <a:rPr lang="en-US" sz="4000" dirty="0">
                <a:solidFill>
                  <a:srgbClr val="FFFFFF"/>
                </a:solidFill>
              </a:rPr>
            </a:br>
            <a:br>
              <a:rPr lang="en-US" sz="4000" dirty="0">
                <a:solidFill>
                  <a:srgbClr val="FFFFFF"/>
                </a:solidFill>
              </a:rPr>
            </a:br>
            <a:endParaRPr lang="en-US" sz="4000" dirty="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B3BDCA87-458F-4C20-848A-7905FEF564CE}"/>
              </a:ext>
            </a:extLst>
          </p:cNvPr>
          <p:cNvSpPr>
            <a:spLocks noGrp="1"/>
          </p:cNvSpPr>
          <p:nvPr>
            <p:ph idx="1"/>
          </p:nvPr>
        </p:nvSpPr>
        <p:spPr>
          <a:xfrm>
            <a:off x="5221862" y="1719618"/>
            <a:ext cx="5948831" cy="4334629"/>
          </a:xfrm>
        </p:spPr>
        <p:txBody>
          <a:bodyPr anchor="ctr">
            <a:normAutofit/>
          </a:bodyPr>
          <a:lstStyle/>
          <a:p>
            <a:pPr marL="0" indent="0">
              <a:buNone/>
            </a:pPr>
            <a:r>
              <a:rPr lang="en-US" sz="3600" dirty="0">
                <a:solidFill>
                  <a:srgbClr val="FEFFFF"/>
                </a:solidFill>
              </a:rPr>
              <a:t>In 2023, </a:t>
            </a:r>
            <a:r>
              <a:rPr lang="en-US" sz="3600" dirty="0">
                <a:solidFill>
                  <a:schemeClr val="accent4"/>
                </a:solidFill>
              </a:rPr>
              <a:t>licensed</a:t>
            </a:r>
            <a:r>
              <a:rPr lang="en-US" sz="3600" dirty="0">
                <a:solidFill>
                  <a:srgbClr val="FEFFFF"/>
                </a:solidFill>
              </a:rPr>
              <a:t> and </a:t>
            </a:r>
            <a:r>
              <a:rPr lang="en-US" sz="3600" dirty="0">
                <a:solidFill>
                  <a:schemeClr val="accent2"/>
                </a:solidFill>
              </a:rPr>
              <a:t>non-licensed</a:t>
            </a:r>
            <a:r>
              <a:rPr lang="en-US" sz="3600" dirty="0">
                <a:solidFill>
                  <a:srgbClr val="FEFFFF"/>
                </a:solidFill>
              </a:rPr>
              <a:t> staff will have the </a:t>
            </a:r>
            <a:r>
              <a:rPr lang="en-US" sz="3600" dirty="0">
                <a:solidFill>
                  <a:srgbClr val="FFC000"/>
                </a:solidFill>
              </a:rPr>
              <a:t>lowest overall financial exposure</a:t>
            </a:r>
            <a:r>
              <a:rPr lang="en-US" sz="3600" dirty="0">
                <a:solidFill>
                  <a:srgbClr val="FEFFFF"/>
                </a:solidFill>
              </a:rPr>
              <a:t> -- premiums and out-of-pocket costs (OOP) combined -- if they elect coverage in the </a:t>
            </a:r>
            <a:r>
              <a:rPr lang="en-US" sz="3600" dirty="0">
                <a:solidFill>
                  <a:srgbClr val="FFC000"/>
                </a:solidFill>
              </a:rPr>
              <a:t>Gold CDHP</a:t>
            </a:r>
            <a:r>
              <a:rPr lang="en-US" sz="3600" dirty="0">
                <a:solidFill>
                  <a:schemeClr val="bg1"/>
                </a:solidFill>
              </a:rPr>
              <a:t>.</a:t>
            </a:r>
          </a:p>
        </p:txBody>
      </p:sp>
    </p:spTree>
    <p:extLst>
      <p:ext uri="{BB962C8B-B14F-4D97-AF65-F5344CB8AC3E}">
        <p14:creationId xmlns:p14="http://schemas.microsoft.com/office/powerpoint/2010/main" val="2411515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17FEE5D-17BD-4638-8724-03BFF9133E06}"/>
              </a:ext>
            </a:extLst>
          </p:cNvPr>
          <p:cNvSpPr>
            <a:spLocks noGrp="1"/>
          </p:cNvSpPr>
          <p:nvPr>
            <p:ph type="title"/>
          </p:nvPr>
        </p:nvSpPr>
        <p:spPr>
          <a:xfrm>
            <a:off x="6421721" y="3496307"/>
            <a:ext cx="4805996" cy="1870640"/>
          </a:xfrm>
        </p:spPr>
        <p:txBody>
          <a:bodyPr vert="horz" lIns="91440" tIns="45720" rIns="91440" bIns="45720" rtlCol="0" anchor="t">
            <a:normAutofit fontScale="90000"/>
          </a:bodyPr>
          <a:lstStyle/>
          <a:p>
            <a:r>
              <a:rPr lang="en-US" sz="4000" b="1" kern="1200" dirty="0">
                <a:solidFill>
                  <a:srgbClr val="000000"/>
                </a:solidFill>
                <a:latin typeface="+mj-lt"/>
                <a:ea typeface="+mj-ea"/>
                <a:cs typeface="+mj-cs"/>
              </a:rPr>
              <a:t>Employer &amp; Employee </a:t>
            </a:r>
            <a:r>
              <a:rPr lang="en-US" sz="4000" b="1" kern="1200" dirty="0">
                <a:solidFill>
                  <a:srgbClr val="FF0000"/>
                </a:solidFill>
                <a:latin typeface="+mj-lt"/>
                <a:ea typeface="+mj-ea"/>
                <a:cs typeface="+mj-cs"/>
              </a:rPr>
              <a:t>Premium </a:t>
            </a:r>
            <a:r>
              <a:rPr lang="en-US" sz="4000" b="1" kern="1200" dirty="0">
                <a:solidFill>
                  <a:srgbClr val="000000"/>
                </a:solidFill>
                <a:latin typeface="+mj-lt"/>
                <a:ea typeface="+mj-ea"/>
                <a:cs typeface="+mj-cs"/>
              </a:rPr>
              <a:t>Payments for </a:t>
            </a:r>
            <a:r>
              <a:rPr lang="en-US" sz="4000" b="1" kern="1200" dirty="0">
                <a:solidFill>
                  <a:schemeClr val="accent4"/>
                </a:solidFill>
                <a:latin typeface="+mj-lt"/>
                <a:ea typeface="+mj-ea"/>
                <a:cs typeface="+mj-cs"/>
              </a:rPr>
              <a:t>Licensed Staff</a:t>
            </a:r>
            <a:br>
              <a:rPr lang="en-US" sz="2800" kern="1200" dirty="0">
                <a:solidFill>
                  <a:srgbClr val="000000"/>
                </a:solidFill>
                <a:latin typeface="+mj-lt"/>
                <a:ea typeface="+mj-ea"/>
                <a:cs typeface="+mj-cs"/>
              </a:rPr>
            </a:br>
            <a:endParaRPr lang="en-US" sz="2800" kern="1200" dirty="0">
              <a:solidFill>
                <a:srgbClr val="000000"/>
              </a:solidFill>
              <a:latin typeface="+mj-lt"/>
              <a:ea typeface="+mj-ea"/>
              <a:cs typeface="+mj-cs"/>
            </a:endParaRPr>
          </a:p>
        </p:txBody>
      </p:sp>
      <p:sp>
        <p:nvSpPr>
          <p:cNvPr id="14"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Money">
            <a:extLst>
              <a:ext uri="{FF2B5EF4-FFF2-40B4-BE49-F238E27FC236}">
                <a16:creationId xmlns:a16="http://schemas.microsoft.com/office/drawing/2014/main" id="{D5D450BB-5D8C-4FF5-945E-D967E2ED9BE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230434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CDB5D30-AF19-404D-9EB9-339CFDAFFD32}"/>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Premium Payment Formula for </a:t>
            </a:r>
            <a:r>
              <a:rPr lang="en-US" sz="4000" b="1" dirty="0">
                <a:solidFill>
                  <a:srgbClr val="FFC000"/>
                </a:solidFill>
              </a:rPr>
              <a:t>Licensed</a:t>
            </a:r>
            <a:r>
              <a:rPr lang="en-US" sz="4000" b="1" dirty="0">
                <a:solidFill>
                  <a:srgbClr val="FFFFFF"/>
                </a:solidFill>
              </a:rPr>
              <a:t> </a:t>
            </a:r>
            <a:r>
              <a:rPr lang="en-US" sz="4000" dirty="0">
                <a:solidFill>
                  <a:srgbClr val="FFFFFF"/>
                </a:solidFill>
              </a:rPr>
              <a:t>Staff</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3125177E-5931-491A-9E0A-6EC87102905A}"/>
              </a:ext>
            </a:extLst>
          </p:cNvPr>
          <p:cNvSpPr>
            <a:spLocks noGrp="1"/>
          </p:cNvSpPr>
          <p:nvPr>
            <p:ph idx="1"/>
          </p:nvPr>
        </p:nvSpPr>
        <p:spPr>
          <a:xfrm>
            <a:off x="5221862" y="1719618"/>
            <a:ext cx="5948831" cy="4816093"/>
          </a:xfrm>
        </p:spPr>
        <p:txBody>
          <a:bodyPr anchor="ctr">
            <a:normAutofit/>
          </a:bodyPr>
          <a:lstStyle/>
          <a:p>
            <a:pPr marL="342900" marR="0" lvl="0" indent="-342900">
              <a:spcBef>
                <a:spcPts val="0"/>
              </a:spcBef>
              <a:spcAft>
                <a:spcPts val="0"/>
              </a:spcAft>
              <a:buFont typeface="Wingdings" panose="05000000000000000000" pitchFamily="2" charset="2"/>
              <a:buChar char=""/>
            </a:pPr>
            <a:r>
              <a:rPr lang="en-US"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Districts will pay </a:t>
            </a:r>
            <a:r>
              <a:rPr lang="en-US" sz="3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80 percent</a:t>
            </a:r>
            <a:r>
              <a:rPr lang="en-US" sz="32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of the premium for the Gold CDHP and the Silver CDHP.</a:t>
            </a:r>
          </a:p>
          <a:p>
            <a:pPr marL="685800" marR="0">
              <a:spcBef>
                <a:spcPts val="0"/>
              </a:spcBef>
              <a:spcAft>
                <a:spcPts val="0"/>
              </a:spcAft>
            </a:pPr>
            <a:endParaRPr lang="en-US"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Wingdings" panose="05000000000000000000" pitchFamily="2" charset="2"/>
              <a:buChar char=""/>
            </a:pPr>
            <a:r>
              <a:rPr lang="en-US" sz="3200" dirty="0">
                <a:solidFill>
                  <a:srgbClr val="FEFFFF"/>
                </a:solidFill>
                <a:effectLst/>
                <a:latin typeface="Calibri"/>
                <a:ea typeface="Calibri" panose="020F0502020204030204" pitchFamily="34" charset="0"/>
                <a:cs typeface="Times New Roman"/>
              </a:rPr>
              <a:t>Districts will pay </a:t>
            </a:r>
            <a:r>
              <a:rPr lang="en-US" sz="3200" b="1" dirty="0">
                <a:solidFill>
                  <a:srgbClr val="FFC000"/>
                </a:solidFill>
                <a:effectLst/>
                <a:latin typeface="Calibri"/>
                <a:ea typeface="Calibri" panose="020F0502020204030204" pitchFamily="34" charset="0"/>
                <a:cs typeface="Times New Roman"/>
              </a:rPr>
              <a:t>the dollar amount </a:t>
            </a:r>
            <a:r>
              <a:rPr lang="en-US" sz="3200" dirty="0">
                <a:solidFill>
                  <a:schemeClr val="bg1"/>
                </a:solidFill>
                <a:effectLst/>
                <a:latin typeface="Calibri"/>
                <a:ea typeface="Calibri" panose="020F0502020204030204" pitchFamily="34" charset="0"/>
                <a:cs typeface="Times New Roman"/>
              </a:rPr>
              <a:t>equal to 80 percent </a:t>
            </a:r>
            <a:r>
              <a:rPr lang="en-US" sz="3200" dirty="0">
                <a:solidFill>
                  <a:srgbClr val="FEFFFF"/>
                </a:solidFill>
                <a:effectLst/>
                <a:latin typeface="Calibri"/>
                <a:ea typeface="Calibri" panose="020F0502020204030204" pitchFamily="34" charset="0"/>
                <a:cs typeface="Times New Roman"/>
              </a:rPr>
              <a:t>of the </a:t>
            </a:r>
            <a:r>
              <a:rPr lang="en-US" sz="3200" b="1" dirty="0">
                <a:solidFill>
                  <a:srgbClr val="FFC000"/>
                </a:solidFill>
                <a:effectLst/>
                <a:latin typeface="Calibri"/>
                <a:ea typeface="Calibri" panose="020F0502020204030204" pitchFamily="34" charset="0"/>
                <a:cs typeface="Times New Roman"/>
              </a:rPr>
              <a:t>Gold CDHP </a:t>
            </a:r>
            <a:r>
              <a:rPr lang="en-US" sz="3200" dirty="0">
                <a:solidFill>
                  <a:srgbClr val="FEFFFF"/>
                </a:solidFill>
                <a:effectLst/>
                <a:latin typeface="Calibri"/>
                <a:ea typeface="Calibri" panose="020F0502020204030204" pitchFamily="34" charset="0"/>
                <a:cs typeface="Times New Roman"/>
              </a:rPr>
              <a:t>premium toward enrollment in the </a:t>
            </a:r>
            <a:r>
              <a:rPr lang="en-US" sz="3200" dirty="0">
                <a:solidFill>
                  <a:schemeClr val="bg1"/>
                </a:solidFill>
                <a:effectLst/>
                <a:latin typeface="Calibri"/>
                <a:ea typeface="Calibri" panose="020F0502020204030204" pitchFamily="34" charset="0"/>
                <a:cs typeface="Times New Roman"/>
              </a:rPr>
              <a:t>Platinum and Gold </a:t>
            </a:r>
            <a:r>
              <a:rPr lang="en-US" sz="3200" dirty="0">
                <a:solidFill>
                  <a:srgbClr val="FEFFFF"/>
                </a:solidFill>
                <a:effectLst/>
                <a:latin typeface="Calibri"/>
                <a:ea typeface="Calibri" panose="020F0502020204030204" pitchFamily="34" charset="0"/>
                <a:cs typeface="Times New Roman"/>
              </a:rPr>
              <a:t>[non-CDHP] plans.</a:t>
            </a:r>
          </a:p>
          <a:p>
            <a:endParaRPr lang="en-US" sz="2400" dirty="0">
              <a:solidFill>
                <a:srgbClr val="FEFFFF"/>
              </a:solidFill>
            </a:endParaRPr>
          </a:p>
        </p:txBody>
      </p:sp>
    </p:spTree>
    <p:extLst>
      <p:ext uri="{BB962C8B-B14F-4D97-AF65-F5344CB8AC3E}">
        <p14:creationId xmlns:p14="http://schemas.microsoft.com/office/powerpoint/2010/main" val="2413703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CDB5D30-AF19-404D-9EB9-339CFDAFFD32}"/>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More on Premium Payment Formula for </a:t>
            </a:r>
            <a:r>
              <a:rPr lang="en-US" sz="4000" dirty="0">
                <a:solidFill>
                  <a:srgbClr val="FFC000"/>
                </a:solidFill>
              </a:rPr>
              <a:t>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3125177E-5931-491A-9E0A-6EC87102905A}"/>
              </a:ext>
            </a:extLst>
          </p:cNvPr>
          <p:cNvSpPr>
            <a:spLocks noGrp="1"/>
          </p:cNvSpPr>
          <p:nvPr>
            <p:ph idx="1"/>
          </p:nvPr>
        </p:nvSpPr>
        <p:spPr>
          <a:xfrm>
            <a:off x="5221862" y="1900238"/>
            <a:ext cx="5948831" cy="5586412"/>
          </a:xfrm>
        </p:spPr>
        <p:txBody>
          <a:bodyPr anchor="ctr">
            <a:normAutofit/>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a:ea typeface="Calibri" panose="020F0502020204030204" pitchFamily="34" charset="0"/>
                <a:cs typeface="Times New Roman"/>
              </a:rPr>
              <a:t>Employees </a:t>
            </a:r>
            <a:r>
              <a:rPr lang="en-US" sz="2400" dirty="0">
                <a:latin typeface="Calibri"/>
                <a:ea typeface="Calibri" panose="020F0502020204030204" pitchFamily="34" charset="0"/>
                <a:cs typeface="Times New Roman"/>
              </a:rPr>
              <a:t>in</a:t>
            </a:r>
            <a:r>
              <a:rPr lang="en-US" sz="2400" dirty="0">
                <a:effectLst/>
                <a:latin typeface="Calibri"/>
                <a:ea typeface="Calibri" panose="020F0502020204030204" pitchFamily="34" charset="0"/>
                <a:cs typeface="Times New Roman"/>
              </a:rPr>
              <a:t> the </a:t>
            </a:r>
            <a:r>
              <a:rPr lang="en-US" sz="2400" b="1" dirty="0">
                <a:solidFill>
                  <a:schemeClr val="bg1"/>
                </a:solidFill>
                <a:effectLst/>
                <a:latin typeface="Calibri"/>
                <a:ea typeface="Calibri" panose="020F0502020204030204" pitchFamily="34" charset="0"/>
                <a:cs typeface="Times New Roman"/>
              </a:rPr>
              <a:t>Gold CDHP or Silver CDHP</a:t>
            </a:r>
            <a:r>
              <a:rPr lang="en-US" sz="2400" dirty="0">
                <a:solidFill>
                  <a:schemeClr val="bg1"/>
                </a:solidFill>
                <a:effectLst/>
                <a:latin typeface="Calibri"/>
                <a:ea typeface="Calibri" panose="020F0502020204030204" pitchFamily="34" charset="0"/>
                <a:cs typeface="Times New Roman"/>
              </a:rPr>
              <a:t> </a:t>
            </a:r>
            <a:r>
              <a:rPr lang="en-US" sz="2400" dirty="0">
                <a:effectLst/>
                <a:latin typeface="Calibri"/>
                <a:ea typeface="Calibri" panose="020F0502020204030204" pitchFamily="34" charset="0"/>
                <a:cs typeface="Times New Roman"/>
              </a:rPr>
              <a:t>will pay </a:t>
            </a:r>
            <a:r>
              <a:rPr lang="en-US" sz="2600" b="1" dirty="0">
                <a:solidFill>
                  <a:schemeClr val="accent4"/>
                </a:solidFill>
                <a:effectLst/>
                <a:latin typeface="Calibri"/>
                <a:ea typeface="Calibri" panose="020F0502020204030204" pitchFamily="34" charset="0"/>
                <a:cs typeface="Times New Roman"/>
              </a:rPr>
              <a:t>20 percent</a:t>
            </a:r>
            <a:r>
              <a:rPr lang="en-US" sz="2600" dirty="0">
                <a:solidFill>
                  <a:srgbClr val="FF0000"/>
                </a:solidFill>
                <a:effectLst/>
                <a:latin typeface="Calibri"/>
                <a:ea typeface="Calibri" panose="020F0502020204030204" pitchFamily="34" charset="0"/>
                <a:cs typeface="Times New Roman"/>
              </a:rPr>
              <a:t> </a:t>
            </a:r>
            <a:r>
              <a:rPr lang="en-US" sz="2400" dirty="0">
                <a:effectLst/>
                <a:latin typeface="Calibri"/>
                <a:ea typeface="Calibri" panose="020F0502020204030204" pitchFamily="34" charset="0"/>
                <a:cs typeface="Times New Roman"/>
              </a:rPr>
              <a:t>of the premium.</a:t>
            </a:r>
          </a:p>
          <a:p>
            <a:pPr marL="457200" marR="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en-US" sz="2400" dirty="0">
                <a:effectLst/>
                <a:latin typeface="Calibri"/>
                <a:ea typeface="Calibri" panose="020F0502020204030204" pitchFamily="34" charset="0"/>
                <a:cs typeface="Times New Roman"/>
              </a:rPr>
              <a:t>Employees in the</a:t>
            </a:r>
            <a:r>
              <a:rPr lang="en-US" sz="2400" dirty="0">
                <a:solidFill>
                  <a:schemeClr val="bg1"/>
                </a:solidFill>
                <a:effectLst/>
                <a:latin typeface="Calibri"/>
                <a:ea typeface="Calibri" panose="020F0502020204030204" pitchFamily="34" charset="0"/>
                <a:cs typeface="Times New Roman"/>
              </a:rPr>
              <a:t> </a:t>
            </a:r>
            <a:r>
              <a:rPr lang="en-US" sz="2400" b="1" dirty="0">
                <a:solidFill>
                  <a:schemeClr val="bg1"/>
                </a:solidFill>
                <a:effectLst/>
                <a:latin typeface="Calibri"/>
                <a:ea typeface="Calibri" panose="020F0502020204030204" pitchFamily="34" charset="0"/>
                <a:cs typeface="Times New Roman"/>
              </a:rPr>
              <a:t>Platinum or Gold [non-CDHP] </a:t>
            </a:r>
            <a:r>
              <a:rPr lang="en-US" sz="2400" dirty="0">
                <a:effectLst/>
                <a:latin typeface="Calibri"/>
                <a:ea typeface="Calibri" panose="020F0502020204030204" pitchFamily="34" charset="0"/>
                <a:cs typeface="Times New Roman"/>
              </a:rPr>
              <a:t>plans will </a:t>
            </a:r>
            <a:r>
              <a:rPr lang="en-US" sz="2400" b="1" dirty="0">
                <a:solidFill>
                  <a:schemeClr val="accent4"/>
                </a:solidFill>
                <a:effectLst/>
                <a:latin typeface="Calibri"/>
                <a:ea typeface="Calibri" panose="020F0502020204030204" pitchFamily="34" charset="0"/>
                <a:cs typeface="Times New Roman"/>
              </a:rPr>
              <a:t>pay the difference </a:t>
            </a:r>
            <a:r>
              <a:rPr lang="en-US" sz="2400" dirty="0">
                <a:effectLst/>
                <a:latin typeface="Calibri"/>
                <a:ea typeface="Calibri" panose="020F0502020204030204" pitchFamily="34" charset="0"/>
                <a:cs typeface="Times New Roman"/>
              </a:rPr>
              <a:t>between 80 percent of the cost of Gold CDHP and the cost of th</a:t>
            </a:r>
            <a:r>
              <a:rPr lang="en-US" sz="2400" dirty="0">
                <a:latin typeface="Calibri"/>
                <a:ea typeface="Calibri" panose="020F0502020204030204" pitchFamily="34" charset="0"/>
                <a:cs typeface="Times New Roman"/>
              </a:rPr>
              <a:t>e same coverage in the </a:t>
            </a:r>
            <a:r>
              <a:rPr lang="en-US" sz="2400" dirty="0">
                <a:effectLst/>
                <a:latin typeface="Calibri"/>
                <a:ea typeface="Calibri" panose="020F0502020204030204" pitchFamily="34" charset="0"/>
                <a:cs typeface="Times New Roman"/>
              </a:rPr>
              <a:t>Platinum and Gold [non-CDHP] plans.</a:t>
            </a:r>
          </a:p>
          <a:p>
            <a:pPr marL="0" marR="0" lvl="0" indent="0" algn="ctr">
              <a:lnSpc>
                <a:spcPct val="107000"/>
              </a:lnSpc>
              <a:spcBef>
                <a:spcPts val="0"/>
              </a:spcBef>
              <a:spcAft>
                <a:spcPts val="800"/>
              </a:spcAft>
              <a:buNone/>
            </a:pPr>
            <a:r>
              <a:rPr lang="en-US"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200" dirty="0">
                <a:latin typeface="Calibri" panose="020F0502020204030204" pitchFamily="34" charset="0"/>
                <a:ea typeface="Calibri" panose="020F0502020204030204" pitchFamily="34" charset="0"/>
                <a:cs typeface="Times New Roman" panose="02020603050405020304" pitchFamily="18" charset="0"/>
              </a:rPr>
              <a:t>You will pay </a:t>
            </a:r>
            <a:r>
              <a:rPr lang="en-US" sz="2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higher premiums </a:t>
            </a:r>
            <a:r>
              <a:rPr lang="en-US" sz="2200" dirty="0">
                <a:latin typeface="Calibri" panose="020F0502020204030204" pitchFamily="34" charset="0"/>
                <a:ea typeface="Calibri" panose="020F0502020204030204" pitchFamily="34" charset="0"/>
                <a:cs typeface="Times New Roman" panose="02020603050405020304" pitchFamily="18" charset="0"/>
              </a:rPr>
              <a:t>if you enroll in the Platinum and Gold [non-CDHP] plans</a:t>
            </a:r>
            <a:r>
              <a:rPr lang="en-US" sz="2200" b="1" dirty="0">
                <a:latin typeface="Calibri" panose="020F0502020204030204" pitchFamily="34" charset="0"/>
                <a:ea typeface="Calibri" panose="020F0502020204030204" pitchFamily="34" charset="0"/>
                <a:cs typeface="Times New Roman" panose="02020603050405020304" pitchFamily="18" charset="0"/>
              </a:rPr>
              <a:t>. </a:t>
            </a:r>
            <a:r>
              <a:rPr lang="en-US" sz="2200" dirty="0">
                <a:latin typeface="Calibri" panose="020F0502020204030204" pitchFamily="34" charset="0"/>
                <a:ea typeface="Calibri" panose="020F0502020204030204" pitchFamily="34" charset="0"/>
                <a:cs typeface="Times New Roman" panose="02020603050405020304" pitchFamily="18" charset="0"/>
              </a:rPr>
              <a:t>Click </a:t>
            </a:r>
            <a:r>
              <a:rPr lang="en-US" sz="2200" b="1" spc="50" dirty="0">
                <a:ln w="0"/>
                <a:solidFill>
                  <a:schemeClr val="accent4"/>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here</a:t>
            </a:r>
            <a:r>
              <a:rPr lang="en-US" sz="2200" dirty="0">
                <a:latin typeface="Calibri" panose="020F0502020204030204" pitchFamily="34" charset="0"/>
                <a:ea typeface="Calibri" panose="020F0502020204030204" pitchFamily="34" charset="0"/>
                <a:cs typeface="Times New Roman" panose="02020603050405020304" pitchFamily="18" charset="0"/>
              </a:rPr>
              <a:t> to see the cost comparison.</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endPar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endPar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FEFFFF"/>
              </a:solidFill>
            </a:endParaRPr>
          </a:p>
        </p:txBody>
      </p:sp>
    </p:spTree>
    <p:extLst>
      <p:ext uri="{BB962C8B-B14F-4D97-AF65-F5344CB8AC3E}">
        <p14:creationId xmlns:p14="http://schemas.microsoft.com/office/powerpoint/2010/main" val="299507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EE5D-17BD-4638-8724-03BFF9133E06}"/>
              </a:ext>
            </a:extLst>
          </p:cNvPr>
          <p:cNvSpPr>
            <a:spLocks noGrp="1"/>
          </p:cNvSpPr>
          <p:nvPr>
            <p:ph type="title"/>
          </p:nvPr>
        </p:nvSpPr>
        <p:spPr>
          <a:xfrm>
            <a:off x="6590662" y="4267832"/>
            <a:ext cx="4805996" cy="1870640"/>
          </a:xfrm>
        </p:spPr>
        <p:txBody>
          <a:bodyPr vert="horz" lIns="91440" tIns="45720" rIns="91440" bIns="45720" rtlCol="0" anchor="t">
            <a:normAutofit fontScale="90000"/>
          </a:bodyPr>
          <a:lstStyle/>
          <a:p>
            <a:r>
              <a:rPr lang="en-US" sz="4000" b="1" kern="1200" dirty="0">
                <a:solidFill>
                  <a:srgbClr val="000000"/>
                </a:solidFill>
                <a:latin typeface="+mj-lt"/>
                <a:ea typeface="+mj-ea"/>
                <a:cs typeface="+mj-cs"/>
              </a:rPr>
              <a:t>Employer &amp; Employee </a:t>
            </a:r>
            <a:r>
              <a:rPr lang="en-US" sz="4000" b="1" kern="1200" dirty="0">
                <a:solidFill>
                  <a:srgbClr val="FF0000"/>
                </a:solidFill>
                <a:latin typeface="+mj-lt"/>
                <a:ea typeface="+mj-ea"/>
                <a:cs typeface="+mj-cs"/>
              </a:rPr>
              <a:t>Premium </a:t>
            </a:r>
            <a:r>
              <a:rPr lang="en-US" sz="4000" b="1" kern="1200" dirty="0">
                <a:solidFill>
                  <a:srgbClr val="000000"/>
                </a:solidFill>
                <a:latin typeface="+mj-lt"/>
                <a:ea typeface="+mj-ea"/>
                <a:cs typeface="+mj-cs"/>
              </a:rPr>
              <a:t>Payments for </a:t>
            </a:r>
            <a:r>
              <a:rPr lang="en-US" sz="4000" b="1" kern="1200" dirty="0">
                <a:solidFill>
                  <a:schemeClr val="accent2"/>
                </a:solidFill>
                <a:latin typeface="+mj-lt"/>
                <a:ea typeface="+mj-ea"/>
                <a:cs typeface="+mj-cs"/>
              </a:rPr>
              <a:t>Non-Licensed Staff</a:t>
            </a:r>
            <a:br>
              <a:rPr lang="en-US" sz="2800" kern="1200" dirty="0">
                <a:solidFill>
                  <a:srgbClr val="000000"/>
                </a:solidFill>
                <a:latin typeface="+mj-lt"/>
                <a:ea typeface="+mj-ea"/>
                <a:cs typeface="+mj-cs"/>
              </a:rPr>
            </a:br>
            <a:endParaRPr lang="en-US" sz="2800" kern="1200" dirty="0">
              <a:solidFill>
                <a:srgbClr val="000000"/>
              </a:solidFill>
              <a:latin typeface="+mj-lt"/>
              <a:ea typeface="+mj-ea"/>
              <a:cs typeface="+mj-cs"/>
            </a:endParaRPr>
          </a:p>
        </p:txBody>
      </p:sp>
      <p:pic>
        <p:nvPicPr>
          <p:cNvPr id="7" name="Graphic 6" descr="Money">
            <a:extLst>
              <a:ext uri="{FF2B5EF4-FFF2-40B4-BE49-F238E27FC236}">
                <a16:creationId xmlns:a16="http://schemas.microsoft.com/office/drawing/2014/main" id="{D5D450BB-5D8C-4FF5-945E-D967E2ED9B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3446082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Shape 15">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8E09CFF-A2B5-4A79-B79F-77A881953194}"/>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&amp; Employee </a:t>
            </a:r>
            <a:r>
              <a:rPr lang="en-US" sz="4000" b="1" dirty="0">
                <a:solidFill>
                  <a:srgbClr val="FFC000"/>
                </a:solidFill>
              </a:rPr>
              <a:t>Premium Payment Formula</a:t>
            </a:r>
            <a:r>
              <a:rPr lang="en-US" sz="4000" b="1" dirty="0">
                <a:solidFill>
                  <a:srgbClr val="FFFFFF"/>
                </a:solidFill>
              </a:rPr>
              <a:t> </a:t>
            </a:r>
            <a:r>
              <a:rPr lang="en-US" sz="4000" dirty="0">
                <a:solidFill>
                  <a:srgbClr val="FFFFFF"/>
                </a:solidFill>
              </a:rPr>
              <a:t>for </a:t>
            </a:r>
            <a:r>
              <a:rPr lang="en-US" sz="4000" b="1" dirty="0">
                <a:solidFill>
                  <a:schemeClr val="accent2"/>
                </a:solidFill>
              </a:rPr>
              <a:t>Non-Licensed</a:t>
            </a:r>
            <a:r>
              <a:rPr lang="en-US" sz="4000" dirty="0">
                <a:solidFill>
                  <a:schemeClr val="accent2"/>
                </a:solidFill>
              </a:rPr>
              <a:t> </a:t>
            </a:r>
            <a:r>
              <a:rPr lang="en-US" sz="4000" dirty="0">
                <a:solidFill>
                  <a:srgbClr val="FFFFFF"/>
                </a:solidFill>
              </a:rPr>
              <a:t>Staff</a:t>
            </a:r>
          </a:p>
        </p:txBody>
      </p:sp>
      <p:sp>
        <p:nvSpPr>
          <p:cNvPr id="18"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B875387F-5A4A-4971-8F26-CFFA991E4CF7}"/>
              </a:ext>
            </a:extLst>
          </p:cNvPr>
          <p:cNvSpPr>
            <a:spLocks noGrp="1"/>
          </p:cNvSpPr>
          <p:nvPr>
            <p:ph idx="1"/>
          </p:nvPr>
        </p:nvSpPr>
        <p:spPr>
          <a:xfrm>
            <a:off x="5176474" y="1485901"/>
            <a:ext cx="5994220" cy="4572000"/>
          </a:xfrm>
        </p:spPr>
        <p:txBody>
          <a:bodyPr anchor="ctr">
            <a:noAutofit/>
          </a:bodyPr>
          <a:lstStyle/>
          <a:p>
            <a:pPr marR="0" indent="0">
              <a:spcBef>
                <a:spcPts val="0"/>
              </a:spcBef>
              <a:spcAft>
                <a:spcPts val="800"/>
              </a:spcAft>
              <a:buNone/>
            </a:pPr>
            <a:r>
              <a:rPr lang="en-US" sz="26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P</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remium Cost Sharing </a:t>
            </a:r>
            <a:r>
              <a:rPr lang="en-US" sz="2600" b="1" u="sng"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Varies</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Across the State for non-licensed staff:</a:t>
            </a:r>
          </a:p>
          <a:p>
            <a:pPr marR="0" indent="0">
              <a:spcBef>
                <a:spcPts val="0"/>
              </a:spcBef>
              <a:buNone/>
            </a:pPr>
            <a:endPar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indent="0">
              <a:spcBef>
                <a:spcPts val="0"/>
              </a:spcBef>
              <a:buNone/>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On </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January 1, 2023</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support staff who are </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not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already paying 20 percent of their premium will pay </a:t>
            </a:r>
            <a:r>
              <a:rPr lang="en-US" sz="24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1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percent more than </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what they paid in 2022</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  B</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ut a non-licensed staff person will </a:t>
            </a:r>
            <a:r>
              <a:rPr lang="en-US" sz="2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not </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pay more than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20 percent.  </a:t>
            </a:r>
          </a:p>
          <a:p>
            <a:pPr indent="0">
              <a:spcBef>
                <a:spcPts val="0"/>
              </a:spcBef>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indent="0">
              <a:spcBef>
                <a:spcPts val="0"/>
              </a:spcBef>
              <a:buNone/>
            </a:pP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Click </a:t>
            </a:r>
            <a:r>
              <a:rPr lang="en-US" sz="2400" b="1" spc="50" dirty="0">
                <a:ln w="0"/>
                <a:solidFill>
                  <a:schemeClr val="accent4"/>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here</a:t>
            </a:r>
            <a:r>
              <a:rPr lang="en-US" sz="2400"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to see a cost comparison chart.</a:t>
            </a:r>
          </a:p>
          <a:p>
            <a:pPr marR="0" indent="0">
              <a:spcBef>
                <a:spcPts val="0"/>
              </a:spcBef>
              <a:buNone/>
            </a:pPr>
            <a:endPar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180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EE5D-17BD-4638-8724-03BFF9133E06}"/>
              </a:ext>
            </a:extLst>
          </p:cNvPr>
          <p:cNvSpPr>
            <a:spLocks noGrp="1"/>
          </p:cNvSpPr>
          <p:nvPr>
            <p:ph type="title"/>
          </p:nvPr>
        </p:nvSpPr>
        <p:spPr>
          <a:xfrm>
            <a:off x="6590662" y="4267832"/>
            <a:ext cx="4805996" cy="1870640"/>
          </a:xfrm>
        </p:spPr>
        <p:txBody>
          <a:bodyPr vert="horz" lIns="91440" tIns="45720" rIns="91440" bIns="45720" rtlCol="0" anchor="t">
            <a:normAutofit/>
          </a:bodyPr>
          <a:lstStyle/>
          <a:p>
            <a:r>
              <a:rPr lang="en-US" sz="4000" b="1" kern="1200" dirty="0">
                <a:solidFill>
                  <a:srgbClr val="000000"/>
                </a:solidFill>
                <a:latin typeface="+mj-lt"/>
                <a:ea typeface="+mj-ea"/>
                <a:cs typeface="+mj-cs"/>
              </a:rPr>
              <a:t>Employer &amp; Employee </a:t>
            </a:r>
            <a:r>
              <a:rPr lang="en-US" sz="4000" b="1" kern="1200" dirty="0">
                <a:solidFill>
                  <a:srgbClr val="FF0000"/>
                </a:solidFill>
                <a:latin typeface="+mj-lt"/>
                <a:ea typeface="+mj-ea"/>
                <a:cs typeface="+mj-cs"/>
              </a:rPr>
              <a:t>Out-of-Pocket</a:t>
            </a:r>
            <a:r>
              <a:rPr lang="en-US" sz="4000" b="1" kern="1200" dirty="0">
                <a:solidFill>
                  <a:srgbClr val="000000"/>
                </a:solidFill>
                <a:latin typeface="+mj-lt"/>
                <a:ea typeface="+mj-ea"/>
                <a:cs typeface="+mj-cs"/>
              </a:rPr>
              <a:t> (OOP) Costs for </a:t>
            </a:r>
            <a:r>
              <a:rPr lang="en-US" sz="4000" b="1" kern="1200" dirty="0">
                <a:solidFill>
                  <a:schemeClr val="accent4"/>
                </a:solidFill>
                <a:latin typeface="+mj-lt"/>
                <a:ea typeface="+mj-ea"/>
                <a:cs typeface="+mj-cs"/>
              </a:rPr>
              <a:t>Licensed Staff</a:t>
            </a:r>
            <a:endParaRPr lang="en-US" sz="2800" kern="1200" dirty="0">
              <a:solidFill>
                <a:schemeClr val="accent4"/>
              </a:solidFill>
              <a:latin typeface="+mj-lt"/>
              <a:ea typeface="+mj-ea"/>
              <a:cs typeface="+mj-cs"/>
            </a:endParaRPr>
          </a:p>
        </p:txBody>
      </p:sp>
      <p:pic>
        <p:nvPicPr>
          <p:cNvPr id="7" name="Graphic 6" descr="Money">
            <a:extLst>
              <a:ext uri="{FF2B5EF4-FFF2-40B4-BE49-F238E27FC236}">
                <a16:creationId xmlns:a16="http://schemas.microsoft.com/office/drawing/2014/main" id="{D5D450BB-5D8C-4FF5-945E-D967E2ED9B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3531999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8A96E3-2EE5-46EE-BD42-B07647243439}"/>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Gold CDHP </a:t>
            </a:r>
            <a:r>
              <a:rPr lang="en-US" sz="4000" b="1" dirty="0">
                <a:solidFill>
                  <a:schemeClr val="bg1"/>
                </a:solidFill>
              </a:rPr>
              <a:t>with an </a:t>
            </a:r>
            <a:r>
              <a:rPr lang="en-US" sz="4000" b="1" dirty="0">
                <a:solidFill>
                  <a:srgbClr val="FFC000"/>
                </a:solidFill>
              </a:rPr>
              <a:t>HRA </a:t>
            </a:r>
            <a:r>
              <a:rPr lang="en-US" sz="4000" dirty="0">
                <a:solidFill>
                  <a:srgbClr val="FFFFFF"/>
                </a:solidFill>
              </a:rPr>
              <a:t>for </a:t>
            </a:r>
            <a:r>
              <a:rPr lang="en-US" sz="4000" b="1" dirty="0">
                <a:solidFill>
                  <a:srgbClr val="FFC000"/>
                </a:solidFill>
              </a:rPr>
              <a:t>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048F77D7-0FD3-48A7-A201-5E17F9C4180A}"/>
              </a:ext>
            </a:extLst>
          </p:cNvPr>
          <p:cNvSpPr>
            <a:spLocks noGrp="1"/>
          </p:cNvSpPr>
          <p:nvPr>
            <p:ph idx="1"/>
          </p:nvPr>
        </p:nvSpPr>
        <p:spPr>
          <a:xfrm>
            <a:off x="5221862" y="1471613"/>
            <a:ext cx="6258144" cy="4922043"/>
          </a:xfrm>
        </p:spPr>
        <p:txBody>
          <a:bodyPr anchor="ctr">
            <a:normAutofit lnSpcReduction="10000"/>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a:t>
            </a:r>
            <a:r>
              <a:rPr lang="en-US" sz="24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$1,900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$4,000 </a:t>
            </a:r>
            <a:r>
              <a:rPr lang="en-US" sz="24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will be a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first-dollar contribution</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 the employer’s contribution must be paid first before the employee pays any </a:t>
            </a:r>
            <a:r>
              <a:rPr lang="en-US" sz="2400" dirty="0">
                <a:latin typeface="Calibri" panose="020F0502020204030204" pitchFamily="34" charset="0"/>
                <a:ea typeface="Calibri" panose="020F0502020204030204" pitchFamily="34" charset="0"/>
                <a:cs typeface="Times New Roman" panose="02020603050405020304" pitchFamily="18" charset="0"/>
              </a:rPr>
              <a:t>out-of-pocket (OOP) balance that may be incurred.</a:t>
            </a:r>
          </a:p>
          <a:p>
            <a:pPr marL="0" marR="0" lvl="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Remember</a:t>
            </a:r>
            <a:r>
              <a:rPr lang="en-US" sz="2400" dirty="0">
                <a:effectLst/>
                <a:latin typeface="Calibri" panose="020F0502020204030204" pitchFamily="34" charset="0"/>
                <a:ea typeface="Calibri" panose="020F0502020204030204" pitchFamily="34" charset="0"/>
                <a:cs typeface="Times New Roman" panose="02020603050405020304" pitchFamily="18" charset="0"/>
              </a:rPr>
              <a:t>: Contributions by employer or employee to an </a:t>
            </a:r>
            <a:r>
              <a:rPr lang="en-US" sz="2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HSA</a:t>
            </a:r>
            <a:r>
              <a:rPr lang="en-US" sz="2400" dirty="0">
                <a:effectLst/>
                <a:latin typeface="Calibri" panose="020F0502020204030204" pitchFamily="34" charset="0"/>
                <a:ea typeface="Calibri" panose="020F0502020204030204" pitchFamily="34" charset="0"/>
                <a:cs typeface="Times New Roman" panose="02020603050405020304" pitchFamily="18" charset="0"/>
              </a:rPr>
              <a:t> are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NOT </a:t>
            </a:r>
            <a:r>
              <a:rPr lang="en-US" sz="2400" dirty="0">
                <a:effectLst/>
                <a:latin typeface="Calibri" panose="020F0502020204030204" pitchFamily="34" charset="0"/>
                <a:ea typeface="Calibri" panose="020F0502020204030204" pitchFamily="34" charset="0"/>
                <a:cs typeface="Times New Roman" panose="02020603050405020304" pitchFamily="18" charset="0"/>
              </a:rPr>
              <a:t>permitted with the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Gold CDHP </a:t>
            </a:r>
            <a:r>
              <a:rPr lang="en-US" sz="2400" dirty="0">
                <a:effectLst/>
                <a:latin typeface="Calibri" panose="020F0502020204030204" pitchFamily="34" charset="0"/>
                <a:ea typeface="Calibri" panose="020F0502020204030204" pitchFamily="34" charset="0"/>
                <a:cs typeface="Times New Roman" panose="02020603050405020304" pitchFamily="18" charset="0"/>
              </a:rPr>
              <a:t>plan.</a:t>
            </a:r>
          </a:p>
          <a:p>
            <a:endParaRPr lang="en-US" sz="2400" dirty="0">
              <a:solidFill>
                <a:srgbClr val="FEFFFF"/>
              </a:solidFill>
            </a:endParaRPr>
          </a:p>
        </p:txBody>
      </p:sp>
    </p:spTree>
    <p:extLst>
      <p:ext uri="{BB962C8B-B14F-4D97-AF65-F5344CB8AC3E}">
        <p14:creationId xmlns:p14="http://schemas.microsoft.com/office/powerpoint/2010/main" val="1686994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8A96E3-2EE5-46EE-BD42-B07647243439}"/>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Silver CDHP </a:t>
            </a:r>
            <a:r>
              <a:rPr lang="en-US" sz="4000" b="1" dirty="0">
                <a:solidFill>
                  <a:schemeClr val="bg1"/>
                </a:solidFill>
              </a:rPr>
              <a:t>with an </a:t>
            </a:r>
            <a:r>
              <a:rPr lang="en-US" sz="4000" b="1" dirty="0">
                <a:solidFill>
                  <a:srgbClr val="FFC000"/>
                </a:solidFill>
              </a:rPr>
              <a:t>HRA </a:t>
            </a:r>
            <a:r>
              <a:rPr lang="en-US" sz="4000" dirty="0">
                <a:solidFill>
                  <a:srgbClr val="FFFFFF"/>
                </a:solidFill>
              </a:rPr>
              <a:t>for </a:t>
            </a:r>
            <a:r>
              <a:rPr lang="en-US" sz="4000" b="1" dirty="0">
                <a:solidFill>
                  <a:srgbClr val="FFC000"/>
                </a:solidFill>
              </a:rPr>
              <a:t>Licensed</a:t>
            </a:r>
            <a:r>
              <a:rPr lang="en-US" sz="4000" b="1" dirty="0">
                <a:solidFill>
                  <a:srgbClr val="FFFFFF"/>
                </a:solidFill>
              </a:rPr>
              <a:t> </a:t>
            </a:r>
            <a:r>
              <a:rPr lang="en-US" sz="4000" dirty="0">
                <a:solidFill>
                  <a:srgbClr val="FFFFFF"/>
                </a:solidFill>
              </a:rPr>
              <a:t>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048F77D7-0FD3-48A7-A201-5E17F9C4180A}"/>
              </a:ext>
            </a:extLst>
          </p:cNvPr>
          <p:cNvSpPr>
            <a:spLocks noGrp="1"/>
          </p:cNvSpPr>
          <p:nvPr>
            <p:ph idx="1"/>
          </p:nvPr>
        </p:nvSpPr>
        <p:spPr>
          <a:xfrm>
            <a:off x="5221862" y="1719618"/>
            <a:ext cx="6265288" cy="4674038"/>
          </a:xfrm>
        </p:spPr>
        <p:txBody>
          <a:bodyPr anchor="ctr">
            <a:normAutofit fontScale="85000" lnSpcReduction="20000"/>
          </a:bodyPr>
          <a:lstStyle/>
          <a:p>
            <a:pPr marL="342900" marR="0" lvl="0" indent="-342900">
              <a:lnSpc>
                <a:spcPct val="107000"/>
              </a:lnSpc>
              <a:spcBef>
                <a:spcPts val="0"/>
              </a:spcBef>
              <a:spcAft>
                <a:spcPts val="0"/>
              </a:spcAft>
              <a:buFont typeface="Wingdings" panose="05000000000000000000" pitchFamily="2" charset="2"/>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a:t>
            </a:r>
            <a:r>
              <a:rPr lang="en-US" sz="26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6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1,9</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00 </a:t>
            </a:r>
            <a:r>
              <a:rPr lang="en-US" sz="2600" dirty="0">
                <a:effectLst/>
                <a:latin typeface="Calibri" panose="020F0502020204030204" pitchFamily="34" charset="0"/>
                <a:ea typeface="Calibri" panose="020F0502020204030204" pitchFamily="34" charset="0"/>
                <a:cs typeface="Times New Roman" panose="02020603050405020304" pitchFamily="18" charset="0"/>
              </a:rPr>
              <a:t>and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$4,000 </a:t>
            </a:r>
            <a:r>
              <a:rPr lang="en-US" sz="26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employer’s contribution will be a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first-dollar contribution</a:t>
            </a:r>
            <a:r>
              <a:rPr lang="en-US" sz="26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600" dirty="0">
                <a:effectLst/>
                <a:latin typeface="Calibri" panose="020F0502020204030204" pitchFamily="34" charset="0"/>
                <a:ea typeface="Calibri" panose="020F0502020204030204" pitchFamily="34" charset="0"/>
                <a:cs typeface="Times New Roman" panose="02020603050405020304" pitchFamily="18" charset="0"/>
              </a:rPr>
              <a:t>– the employer’s contribution must be paid first before the employee pays any out-of-pocket (OOP) balance that may be incurred.</a:t>
            </a:r>
          </a:p>
          <a:p>
            <a:pPr marL="342900" marR="0" lvl="0" indent="-342900">
              <a:lnSpc>
                <a:spcPct val="107000"/>
              </a:lnSpc>
              <a:spcBef>
                <a:spcPts val="0"/>
              </a:spcBef>
              <a:spcAft>
                <a:spcPts val="0"/>
              </a:spcAft>
              <a:buFont typeface="Wingdings" panose="05000000000000000000" pitchFamily="2" charset="2"/>
              <a:buChar char=""/>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31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latin typeface="Calibri" panose="020F0502020204030204" pitchFamily="34" charset="0"/>
                <a:ea typeface="Calibri" panose="020F0502020204030204" pitchFamily="34" charset="0"/>
                <a:cs typeface="Times New Roman" panose="02020603050405020304" pitchFamily="18" charset="0"/>
              </a:rPr>
              <a:t>with this plan than in the Gold CDHP.</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en-US" sz="2600" b="1" dirty="0">
                <a:effectLst/>
                <a:latin typeface="Calibri" panose="020F0502020204030204" pitchFamily="34" charset="0"/>
                <a:ea typeface="Calibri" panose="020F0502020204030204" pitchFamily="34" charset="0"/>
                <a:cs typeface="Times New Roman" panose="02020603050405020304" pitchFamily="18" charset="0"/>
              </a:rPr>
              <a:t>Remember</a:t>
            </a:r>
            <a:r>
              <a:rPr lang="en-US" sz="2600" dirty="0">
                <a:effectLst/>
                <a:latin typeface="Calibri" panose="020F0502020204030204" pitchFamily="34" charset="0"/>
                <a:ea typeface="Calibri" panose="020F0502020204030204" pitchFamily="34" charset="0"/>
                <a:cs typeface="Times New Roman" panose="02020603050405020304" pitchFamily="18" charset="0"/>
              </a:rPr>
              <a:t>: You may choose an HRA </a:t>
            </a:r>
            <a:r>
              <a:rPr lang="en-US" sz="2600" b="1" u="sng"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or</a:t>
            </a:r>
            <a:r>
              <a:rPr lang="en-US" sz="2600" b="1" dirty="0">
                <a:effectLst/>
                <a:latin typeface="Calibri" panose="020F0502020204030204" pitchFamily="34" charset="0"/>
                <a:ea typeface="Calibri" panose="020F0502020204030204" pitchFamily="34" charset="0"/>
                <a:cs typeface="Times New Roman" panose="02020603050405020304" pitchFamily="18" charset="0"/>
              </a:rPr>
              <a:t> </a:t>
            </a:r>
            <a:r>
              <a:rPr lang="en-US" sz="2600" dirty="0">
                <a:effectLst/>
                <a:latin typeface="Calibri" panose="020F0502020204030204" pitchFamily="34" charset="0"/>
                <a:ea typeface="Calibri" panose="020F0502020204030204" pitchFamily="34" charset="0"/>
                <a:cs typeface="Times New Roman" panose="02020603050405020304" pitchFamily="18" charset="0"/>
              </a:rPr>
              <a:t>an HSA with the Silver CDHP option only.</a:t>
            </a:r>
          </a:p>
          <a:p>
            <a:endParaRPr lang="en-US" sz="2400" dirty="0">
              <a:solidFill>
                <a:srgbClr val="FEFFFF"/>
              </a:solidFill>
            </a:endParaRPr>
          </a:p>
        </p:txBody>
      </p:sp>
    </p:spTree>
    <p:extLst>
      <p:ext uri="{BB962C8B-B14F-4D97-AF65-F5344CB8AC3E}">
        <p14:creationId xmlns:p14="http://schemas.microsoft.com/office/powerpoint/2010/main" val="350159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8A96E3-2EE5-46EE-BD42-B07647243439}"/>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Silver CDHP </a:t>
            </a:r>
            <a:r>
              <a:rPr lang="en-US" sz="4000" b="1" dirty="0">
                <a:solidFill>
                  <a:schemeClr val="bg1"/>
                </a:solidFill>
              </a:rPr>
              <a:t>with an </a:t>
            </a:r>
            <a:r>
              <a:rPr lang="en-US" sz="4000" b="1" dirty="0">
                <a:solidFill>
                  <a:srgbClr val="FFC000"/>
                </a:solidFill>
              </a:rPr>
              <a:t>HSA </a:t>
            </a:r>
            <a:r>
              <a:rPr lang="en-US" sz="4000" dirty="0">
                <a:solidFill>
                  <a:srgbClr val="FFFFFF"/>
                </a:solidFill>
              </a:rPr>
              <a:t>for </a:t>
            </a:r>
            <a:r>
              <a:rPr lang="en-US" sz="4000" b="1" dirty="0">
                <a:solidFill>
                  <a:srgbClr val="FFC000"/>
                </a:solidFill>
              </a:rPr>
              <a:t>Licensed</a:t>
            </a:r>
            <a:r>
              <a:rPr lang="en-US" sz="4000" b="1" dirty="0">
                <a:solidFill>
                  <a:srgbClr val="FFFFFF"/>
                </a:solidFill>
              </a:rPr>
              <a:t> </a:t>
            </a:r>
            <a:r>
              <a:rPr lang="en-US" sz="4000" dirty="0">
                <a:solidFill>
                  <a:srgbClr val="FFFFFF"/>
                </a:solidFill>
              </a:rPr>
              <a:t>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048F77D7-0FD3-48A7-A201-5E17F9C4180A}"/>
              </a:ext>
            </a:extLst>
          </p:cNvPr>
          <p:cNvSpPr>
            <a:spLocks noGrp="1"/>
          </p:cNvSpPr>
          <p:nvPr>
            <p:ph idx="1"/>
          </p:nvPr>
        </p:nvSpPr>
        <p:spPr>
          <a:xfrm>
            <a:off x="5221862" y="1600200"/>
            <a:ext cx="5948831" cy="4793456"/>
          </a:xfrm>
        </p:spPr>
        <p:txBody>
          <a:bodyPr anchor="ctr">
            <a:normAutofit lnSpcReduction="10000"/>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HSA</a:t>
            </a:r>
            <a:r>
              <a:rPr lang="en-US" sz="24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$1,900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$4,000 </a:t>
            </a:r>
            <a:r>
              <a:rPr lang="en-US" sz="24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full contribution </a:t>
            </a:r>
            <a:r>
              <a:rPr lang="en-US" sz="2400" dirty="0">
                <a:latin typeface="Calibri" panose="020F0502020204030204" pitchFamily="34" charset="0"/>
                <a:ea typeface="Calibri" panose="020F0502020204030204" pitchFamily="34" charset="0"/>
                <a:cs typeface="Times New Roman" panose="02020603050405020304" pitchFamily="18" charset="0"/>
              </a:rPr>
              <a:t>must be deposited in the HSA by </a:t>
            </a:r>
            <a:r>
              <a:rPr lang="en-US" sz="24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January 1</a:t>
            </a:r>
            <a:r>
              <a:rPr lang="en-US" sz="2400" dirty="0">
                <a:latin typeface="Calibri" panose="020F0502020204030204" pitchFamily="34" charset="0"/>
                <a:ea typeface="Calibri" panose="020F0502020204030204" pitchFamily="34" charset="0"/>
                <a:cs typeface="Times New Roman" panose="02020603050405020304" pitchFamily="18" charset="0"/>
              </a:rPr>
              <a:t>. </a:t>
            </a:r>
          </a:p>
          <a:p>
            <a:pPr marL="0" marR="0" lvl="0" indent="0" algn="ctr">
              <a:lnSpc>
                <a:spcPct val="110000"/>
              </a:lnSpc>
              <a:spcBef>
                <a:spcPts val="0"/>
              </a:spcBef>
              <a:buNone/>
            </a:pPr>
            <a:endPar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latin typeface="Calibri" panose="020F0502020204030204" pitchFamily="34" charset="0"/>
                <a:ea typeface="Calibri" panose="020F0502020204030204" pitchFamily="34" charset="0"/>
                <a:cs typeface="Times New Roman" panose="02020603050405020304" pitchFamily="18" charset="0"/>
              </a:rPr>
              <a:t>with this plan than in the Gold CDHP.</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800"/>
              </a:spcAft>
              <a:buFont typeface="Wingdings" panose="05000000000000000000" pitchFamily="2"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Remember</a:t>
            </a:r>
            <a:r>
              <a:rPr lang="en-US" sz="2400" dirty="0">
                <a:effectLst/>
                <a:latin typeface="Calibri" panose="020F0502020204030204" pitchFamily="34" charset="0"/>
                <a:ea typeface="Calibri" panose="020F0502020204030204" pitchFamily="34" charset="0"/>
                <a:cs typeface="Times New Roman" panose="02020603050405020304" pitchFamily="18" charset="0"/>
              </a:rPr>
              <a:t>: Thi</a:t>
            </a:r>
            <a:r>
              <a:rPr lang="en-US" sz="2400" dirty="0">
                <a:latin typeface="Calibri" panose="020F0502020204030204" pitchFamily="34" charset="0"/>
                <a:ea typeface="Calibri" panose="020F0502020204030204" pitchFamily="34" charset="0"/>
                <a:cs typeface="Times New Roman" panose="02020603050405020304" pitchFamily="18" charset="0"/>
              </a:rPr>
              <a:t>s is the only plan that is allowed to have an HSA </a:t>
            </a:r>
            <a:r>
              <a:rPr lang="en-US" sz="2400" dirty="0">
                <a:effectLst/>
                <a:latin typeface="Calibri" panose="020F0502020204030204" pitchFamily="34" charset="0"/>
                <a:ea typeface="Calibri" panose="020F0502020204030204" pitchFamily="34" charset="0"/>
                <a:cs typeface="Times New Roman" panose="02020603050405020304" pitchFamily="18" charset="0"/>
              </a:rPr>
              <a:t>Contribution.</a:t>
            </a:r>
          </a:p>
          <a:p>
            <a:endParaRPr lang="en-US" sz="2400" dirty="0">
              <a:solidFill>
                <a:srgbClr val="FEFFFF"/>
              </a:solidFill>
            </a:endParaRPr>
          </a:p>
        </p:txBody>
      </p:sp>
    </p:spTree>
    <p:extLst>
      <p:ext uri="{BB962C8B-B14F-4D97-AF65-F5344CB8AC3E}">
        <p14:creationId xmlns:p14="http://schemas.microsoft.com/office/powerpoint/2010/main" val="1155210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E4F293-0A40-4AA3-8747-1C7D9F3EE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D1CC8B8-2CD1-45F6-9CED-CA31040022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D0486316-3F2D-434E-AF23-A8EDD6E78D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AF5945E-96EF-472A-8B30-5AC427AA40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F43F39F5-753C-4BA6-AF2B-6F0EEE25AD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2CC5073C-8188-4DE4-B2AB-9C87DDA4F0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AEF2074A-D7D4-4AF6-866A-31DDF66B1F7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4248DABF-8DA1-416D-83D3-8D1EBB82D9C4}"/>
              </a:ext>
            </a:extLst>
          </p:cNvPr>
          <p:cNvSpPr>
            <a:spLocks noGrp="1"/>
          </p:cNvSpPr>
          <p:nvPr>
            <p:ph type="title"/>
          </p:nvPr>
        </p:nvSpPr>
        <p:spPr>
          <a:xfrm>
            <a:off x="1353666" y="759805"/>
            <a:ext cx="10000133" cy="1325563"/>
          </a:xfrm>
        </p:spPr>
        <p:txBody>
          <a:bodyPr>
            <a:normAutofit/>
          </a:bodyPr>
          <a:lstStyle/>
          <a:p>
            <a:r>
              <a:rPr lang="en-US" sz="4000" b="1" dirty="0">
                <a:solidFill>
                  <a:srgbClr val="FFFFFF"/>
                </a:solidFill>
              </a:rPr>
              <a:t>I have VEHI coverage now.  </a:t>
            </a:r>
            <a:br>
              <a:rPr lang="en-US" sz="4000" b="1" dirty="0">
                <a:solidFill>
                  <a:srgbClr val="FFFFFF"/>
                </a:solidFill>
              </a:rPr>
            </a:br>
            <a:r>
              <a:rPr lang="en-US" sz="4000" b="1" dirty="0">
                <a:solidFill>
                  <a:srgbClr val="FFFFFF"/>
                </a:solidFill>
              </a:rPr>
              <a:t>Do I have to change plans in 2023?</a:t>
            </a:r>
          </a:p>
        </p:txBody>
      </p:sp>
      <p:graphicFrame>
        <p:nvGraphicFramePr>
          <p:cNvPr id="5" name="Content Placeholder 2">
            <a:extLst>
              <a:ext uri="{FF2B5EF4-FFF2-40B4-BE49-F238E27FC236}">
                <a16:creationId xmlns:a16="http://schemas.microsoft.com/office/drawing/2014/main" id="{AD4F725F-29F2-4324-BFC7-40F1998FBC79}"/>
              </a:ext>
            </a:extLst>
          </p:cNvPr>
          <p:cNvGraphicFramePr>
            <a:graphicFrameLocks noGrp="1"/>
          </p:cNvGraphicFramePr>
          <p:nvPr>
            <p:ph idx="1"/>
            <p:extLst>
              <p:ext uri="{D42A27DB-BD31-4B8C-83A1-F6EECF244321}">
                <p14:modId xmlns:p14="http://schemas.microsoft.com/office/powerpoint/2010/main" val="1132309120"/>
              </p:ext>
            </p:extLst>
          </p:nvPr>
        </p:nvGraphicFramePr>
        <p:xfrm>
          <a:off x="1422492" y="2499837"/>
          <a:ext cx="9507778" cy="37146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79148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8A96E3-2EE5-46EE-BD42-B07647243439}"/>
              </a:ext>
            </a:extLst>
          </p:cNvPr>
          <p:cNvSpPr>
            <a:spLocks noGrp="1"/>
          </p:cNvSpPr>
          <p:nvPr>
            <p:ph type="title"/>
          </p:nvPr>
        </p:nvSpPr>
        <p:spPr>
          <a:xfrm>
            <a:off x="949159" y="963478"/>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Platinum</a:t>
            </a:r>
            <a:r>
              <a:rPr lang="en-US" sz="4000" dirty="0">
                <a:solidFill>
                  <a:srgbClr val="FFFFFF"/>
                </a:solidFill>
              </a:rPr>
              <a:t> </a:t>
            </a:r>
            <a:r>
              <a:rPr lang="en-US" sz="4000" b="1" dirty="0">
                <a:solidFill>
                  <a:srgbClr val="FFC000"/>
                </a:solidFill>
              </a:rPr>
              <a:t>Plan</a:t>
            </a:r>
            <a:r>
              <a:rPr lang="en-US" sz="4000" dirty="0">
                <a:solidFill>
                  <a:srgbClr val="FFFFFF"/>
                </a:solidFill>
              </a:rPr>
              <a:t> [</a:t>
            </a:r>
            <a:r>
              <a:rPr lang="en-US" sz="4000" b="1" dirty="0">
                <a:solidFill>
                  <a:srgbClr val="00B050"/>
                </a:solidFill>
              </a:rPr>
              <a:t>non-CDHP</a:t>
            </a:r>
            <a:r>
              <a:rPr lang="en-US" sz="4000" dirty="0">
                <a:solidFill>
                  <a:srgbClr val="FFFFFF"/>
                </a:solidFill>
              </a:rPr>
              <a:t>] with</a:t>
            </a:r>
            <a:r>
              <a:rPr lang="en-US" sz="4000" b="1" dirty="0">
                <a:solidFill>
                  <a:srgbClr val="FFC000"/>
                </a:solidFill>
              </a:rPr>
              <a:t> </a:t>
            </a:r>
            <a:r>
              <a:rPr lang="en-US" sz="4000" b="1" dirty="0">
                <a:solidFill>
                  <a:schemeClr val="bg1"/>
                </a:solidFill>
              </a:rPr>
              <a:t>an </a:t>
            </a:r>
            <a:r>
              <a:rPr lang="en-US" sz="4000" b="1" dirty="0">
                <a:solidFill>
                  <a:srgbClr val="FFC000"/>
                </a:solidFill>
              </a:rPr>
              <a:t>HRA </a:t>
            </a:r>
            <a:r>
              <a:rPr lang="en-US" sz="4000" dirty="0">
                <a:solidFill>
                  <a:srgbClr val="FFFFFF"/>
                </a:solidFill>
              </a:rPr>
              <a:t>for </a:t>
            </a:r>
            <a:r>
              <a:rPr lang="en-US" sz="4000" b="1" dirty="0">
                <a:solidFill>
                  <a:srgbClr val="FFC000"/>
                </a:solidFill>
              </a:rPr>
              <a:t>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048F77D7-0FD3-48A7-A201-5E17F9C4180A}"/>
              </a:ext>
            </a:extLst>
          </p:cNvPr>
          <p:cNvSpPr>
            <a:spLocks noGrp="1"/>
          </p:cNvSpPr>
          <p:nvPr>
            <p:ph idx="1"/>
          </p:nvPr>
        </p:nvSpPr>
        <p:spPr>
          <a:xfrm>
            <a:off x="5221862" y="1514476"/>
            <a:ext cx="6335517" cy="5007768"/>
          </a:xfrm>
        </p:spPr>
        <p:txBody>
          <a:bodyPr anchor="ctr">
            <a:normAutofit/>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a:t>
            </a:r>
            <a:r>
              <a:rPr lang="en-US" sz="24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$1,900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$4,000 </a:t>
            </a:r>
            <a:r>
              <a:rPr lang="en-US" sz="24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Bef>
                <a:spcPts val="0"/>
              </a:spcBef>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a:t>
            </a:r>
            <a:r>
              <a:rPr lang="en-US" sz="2400" dirty="0">
                <a:latin typeface="Calibri" panose="020F0502020204030204" pitchFamily="34" charset="0"/>
                <a:ea typeface="Calibri" panose="020F0502020204030204" pitchFamily="34" charset="0"/>
                <a:cs typeface="Times New Roman" panose="02020603050405020304" pitchFamily="18" charset="0"/>
              </a:rPr>
              <a:t>must be </a:t>
            </a:r>
            <a:r>
              <a:rPr lang="en-US" sz="24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first dollar </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must be paid first before the employee pays any out-of-pocket balance that may be incurred.</a:t>
            </a:r>
          </a:p>
          <a:p>
            <a:pPr marL="0" marR="0" lvl="0" indent="0" algn="ctr">
              <a:lnSpc>
                <a:spcPct val="107000"/>
              </a:lnSpc>
              <a:spcBef>
                <a:spcPts val="0"/>
              </a:spcBef>
              <a:spcAft>
                <a:spcPts val="800"/>
              </a:spcAft>
              <a:buNone/>
            </a:pPr>
            <a:endParaRPr lang="en-US"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effectLst/>
                <a:latin typeface="Calibri" panose="020F0502020204030204" pitchFamily="34" charset="0"/>
                <a:ea typeface="Calibri" panose="020F0502020204030204" pitchFamily="34" charset="0"/>
                <a:cs typeface="Times New Roman" panose="02020603050405020304" pitchFamily="18" charset="0"/>
              </a:rPr>
              <a:t>with this plan than in the Gold CDHP.</a:t>
            </a:r>
          </a:p>
          <a:p>
            <a:endParaRPr lang="en-US" sz="2400" dirty="0">
              <a:solidFill>
                <a:srgbClr val="FEFFFF"/>
              </a:solidFill>
            </a:endParaRPr>
          </a:p>
        </p:txBody>
      </p:sp>
    </p:spTree>
    <p:extLst>
      <p:ext uri="{BB962C8B-B14F-4D97-AF65-F5344CB8AC3E}">
        <p14:creationId xmlns:p14="http://schemas.microsoft.com/office/powerpoint/2010/main" val="1043501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8A96E3-2EE5-46EE-BD42-B07647243439}"/>
              </a:ext>
            </a:extLst>
          </p:cNvPr>
          <p:cNvSpPr>
            <a:spLocks noGrp="1"/>
          </p:cNvSpPr>
          <p:nvPr>
            <p:ph type="title"/>
          </p:nvPr>
        </p:nvSpPr>
        <p:spPr>
          <a:xfrm>
            <a:off x="949159" y="963478"/>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Gold</a:t>
            </a:r>
            <a:r>
              <a:rPr lang="en-US" sz="4000" dirty="0">
                <a:solidFill>
                  <a:srgbClr val="FFFFFF"/>
                </a:solidFill>
              </a:rPr>
              <a:t> </a:t>
            </a:r>
            <a:r>
              <a:rPr lang="en-US" sz="4000" b="1" dirty="0">
                <a:solidFill>
                  <a:srgbClr val="FFC000"/>
                </a:solidFill>
              </a:rPr>
              <a:t>Plan</a:t>
            </a:r>
            <a:r>
              <a:rPr lang="en-US" sz="4000" dirty="0">
                <a:solidFill>
                  <a:srgbClr val="FFFFFF"/>
                </a:solidFill>
              </a:rPr>
              <a:t> [</a:t>
            </a:r>
            <a:r>
              <a:rPr lang="en-US" sz="4000" b="1" dirty="0">
                <a:solidFill>
                  <a:srgbClr val="00B050"/>
                </a:solidFill>
              </a:rPr>
              <a:t>non-CDHP</a:t>
            </a:r>
            <a:r>
              <a:rPr lang="en-US" sz="4000" dirty="0">
                <a:solidFill>
                  <a:srgbClr val="FFFFFF"/>
                </a:solidFill>
              </a:rPr>
              <a:t>] with</a:t>
            </a:r>
            <a:r>
              <a:rPr lang="en-US" sz="4000" b="1" dirty="0">
                <a:solidFill>
                  <a:srgbClr val="FFC000"/>
                </a:solidFill>
              </a:rPr>
              <a:t> </a:t>
            </a:r>
            <a:r>
              <a:rPr lang="en-US" sz="4000" b="1" dirty="0">
                <a:solidFill>
                  <a:schemeClr val="bg1"/>
                </a:solidFill>
              </a:rPr>
              <a:t>an</a:t>
            </a:r>
            <a:r>
              <a:rPr lang="en-US" sz="4000" b="1" dirty="0">
                <a:solidFill>
                  <a:srgbClr val="FFC000"/>
                </a:solidFill>
              </a:rPr>
              <a:t> HRA </a:t>
            </a:r>
            <a:r>
              <a:rPr lang="en-US" sz="4000" dirty="0">
                <a:solidFill>
                  <a:srgbClr val="FFFFFF"/>
                </a:solidFill>
              </a:rPr>
              <a:t>for </a:t>
            </a:r>
            <a:r>
              <a:rPr lang="en-US" sz="4000" b="1" dirty="0">
                <a:solidFill>
                  <a:srgbClr val="FFC000"/>
                </a:solidFill>
              </a:rPr>
              <a:t>Licensed</a:t>
            </a:r>
            <a:r>
              <a:rPr lang="en-US" sz="4000" b="1" dirty="0">
                <a:solidFill>
                  <a:srgbClr val="FFFFFF"/>
                </a:solidFill>
              </a:rPr>
              <a:t> </a:t>
            </a:r>
            <a:r>
              <a:rPr lang="en-US" sz="4000" dirty="0">
                <a:solidFill>
                  <a:srgbClr val="FFFFFF"/>
                </a:solidFill>
              </a:rPr>
              <a:t>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048F77D7-0FD3-48A7-A201-5E17F9C4180A}"/>
              </a:ext>
            </a:extLst>
          </p:cNvPr>
          <p:cNvSpPr>
            <a:spLocks noGrp="1"/>
          </p:cNvSpPr>
          <p:nvPr>
            <p:ph idx="1"/>
          </p:nvPr>
        </p:nvSpPr>
        <p:spPr>
          <a:xfrm>
            <a:off x="5221862" y="1514476"/>
            <a:ext cx="6335517" cy="5007768"/>
          </a:xfrm>
        </p:spPr>
        <p:txBody>
          <a:bodyPr anchor="ctr">
            <a:normAutofit/>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a:t>
            </a:r>
            <a:r>
              <a:rPr lang="en-US" sz="24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$1,900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 </a:t>
            </a:r>
            <a:r>
              <a:rPr lang="en-US" sz="2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$4,000 </a:t>
            </a:r>
            <a:r>
              <a:rPr lang="en-US" sz="24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Bef>
                <a:spcPts val="0"/>
              </a:spcBef>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a:t>
            </a:r>
            <a:r>
              <a:rPr lang="en-US" sz="2400" dirty="0">
                <a:latin typeface="Calibri" panose="020F0502020204030204" pitchFamily="34" charset="0"/>
                <a:ea typeface="Calibri" panose="020F0502020204030204" pitchFamily="34" charset="0"/>
                <a:cs typeface="Times New Roman" panose="02020603050405020304" pitchFamily="18" charset="0"/>
              </a:rPr>
              <a:t>must be </a:t>
            </a:r>
            <a:r>
              <a:rPr lang="en-US" sz="24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first dollar </a:t>
            </a:r>
            <a:r>
              <a:rPr lang="en-US" sz="2400" dirty="0">
                <a:latin typeface="Calibri" panose="020F0502020204030204" pitchFamily="34" charset="0"/>
                <a:ea typeface="Calibri" panose="020F0502020204030204" pitchFamily="34" charset="0"/>
                <a:cs typeface="Times New Roman" panose="02020603050405020304" pitchFamily="18" charset="0"/>
              </a:rPr>
              <a:t>– meaning </a:t>
            </a: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must be paid first before the employee pays any OOP balance that may be incurred.</a:t>
            </a:r>
          </a:p>
          <a:p>
            <a:pPr marL="0" marR="0" lvl="0" indent="0" algn="ctr">
              <a:lnSpc>
                <a:spcPct val="107000"/>
              </a:lnSpc>
              <a:spcBef>
                <a:spcPts val="0"/>
              </a:spcBef>
              <a:spcAft>
                <a:spcPts val="800"/>
              </a:spcAft>
              <a:buNone/>
            </a:pPr>
            <a:endParaRPr lang="en-US"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effectLst/>
                <a:latin typeface="Calibri" panose="020F0502020204030204" pitchFamily="34" charset="0"/>
                <a:ea typeface="Calibri" panose="020F0502020204030204" pitchFamily="34" charset="0"/>
                <a:cs typeface="Times New Roman" panose="02020603050405020304" pitchFamily="18" charset="0"/>
              </a:rPr>
              <a:t>with this plan than in the Gold CDHP.</a:t>
            </a:r>
          </a:p>
          <a:p>
            <a:endParaRPr lang="en-US" sz="2400" dirty="0">
              <a:solidFill>
                <a:srgbClr val="FEFFFF"/>
              </a:solidFill>
            </a:endParaRPr>
          </a:p>
        </p:txBody>
      </p:sp>
    </p:spTree>
    <p:extLst>
      <p:ext uri="{BB962C8B-B14F-4D97-AF65-F5344CB8AC3E}">
        <p14:creationId xmlns:p14="http://schemas.microsoft.com/office/powerpoint/2010/main" val="456354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EE5D-17BD-4638-8724-03BFF9133E06}"/>
              </a:ext>
            </a:extLst>
          </p:cNvPr>
          <p:cNvSpPr>
            <a:spLocks noGrp="1"/>
          </p:cNvSpPr>
          <p:nvPr>
            <p:ph type="title"/>
          </p:nvPr>
        </p:nvSpPr>
        <p:spPr>
          <a:xfrm>
            <a:off x="6590662" y="4267832"/>
            <a:ext cx="4805996" cy="2082962"/>
          </a:xfrm>
        </p:spPr>
        <p:txBody>
          <a:bodyPr vert="horz" lIns="91440" tIns="45720" rIns="91440" bIns="45720" rtlCol="0" anchor="t">
            <a:noAutofit/>
          </a:bodyPr>
          <a:lstStyle/>
          <a:p>
            <a:r>
              <a:rPr lang="en-US" sz="4000" b="1" kern="1200" dirty="0">
                <a:solidFill>
                  <a:srgbClr val="000000"/>
                </a:solidFill>
                <a:latin typeface="+mj-lt"/>
                <a:ea typeface="+mj-ea"/>
                <a:cs typeface="+mj-cs"/>
              </a:rPr>
              <a:t>Employer &amp; Employee </a:t>
            </a:r>
            <a:r>
              <a:rPr lang="en-US" sz="4000" b="1" kern="1200" dirty="0">
                <a:solidFill>
                  <a:srgbClr val="FF0000"/>
                </a:solidFill>
                <a:latin typeface="+mj-lt"/>
                <a:ea typeface="+mj-ea"/>
                <a:cs typeface="+mj-cs"/>
              </a:rPr>
              <a:t>Out-of-Pocket</a:t>
            </a:r>
            <a:r>
              <a:rPr lang="en-US" sz="4000" b="1" kern="1200" dirty="0">
                <a:solidFill>
                  <a:srgbClr val="000000"/>
                </a:solidFill>
                <a:latin typeface="+mj-lt"/>
                <a:ea typeface="+mj-ea"/>
                <a:cs typeface="+mj-cs"/>
              </a:rPr>
              <a:t> (OOP) Costs for </a:t>
            </a:r>
            <a:r>
              <a:rPr lang="en-US" sz="4000" b="1" kern="1200" dirty="0">
                <a:solidFill>
                  <a:schemeClr val="accent2"/>
                </a:solidFill>
                <a:latin typeface="+mj-lt"/>
                <a:ea typeface="+mj-ea"/>
                <a:cs typeface="+mj-cs"/>
              </a:rPr>
              <a:t>Non-Licensed Staff</a:t>
            </a:r>
            <a:endParaRPr lang="en-US" sz="4000" kern="1200" dirty="0">
              <a:solidFill>
                <a:schemeClr val="accent2"/>
              </a:solidFill>
              <a:latin typeface="+mj-lt"/>
              <a:ea typeface="+mj-ea"/>
              <a:cs typeface="+mj-cs"/>
            </a:endParaRPr>
          </a:p>
        </p:txBody>
      </p:sp>
      <p:pic>
        <p:nvPicPr>
          <p:cNvPr id="7" name="Graphic 6" descr="Money">
            <a:extLst>
              <a:ext uri="{FF2B5EF4-FFF2-40B4-BE49-F238E27FC236}">
                <a16:creationId xmlns:a16="http://schemas.microsoft.com/office/drawing/2014/main" id="{D5D450BB-5D8C-4FF5-945E-D967E2ED9B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2549569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E804EB6-310F-4F15-99E0-8CA7DC740CF7}"/>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Gold CDHP </a:t>
            </a:r>
            <a:r>
              <a:rPr lang="en-US" sz="4000" b="1" dirty="0">
                <a:solidFill>
                  <a:schemeClr val="bg1"/>
                </a:solidFill>
              </a:rPr>
              <a:t>with an </a:t>
            </a:r>
            <a:r>
              <a:rPr lang="en-US" sz="4000" b="1" dirty="0">
                <a:solidFill>
                  <a:srgbClr val="FFC000"/>
                </a:solidFill>
              </a:rPr>
              <a:t>HRA </a:t>
            </a:r>
            <a:r>
              <a:rPr lang="en-US" sz="4000" dirty="0">
                <a:solidFill>
                  <a:srgbClr val="FFFFFF"/>
                </a:solidFill>
              </a:rPr>
              <a:t>for </a:t>
            </a:r>
            <a:r>
              <a:rPr lang="en-US" sz="4000" b="1" dirty="0">
                <a:solidFill>
                  <a:schemeClr val="accent2"/>
                </a:solidFill>
              </a:rPr>
              <a:t>Non-Licensed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3B583EB-1BBF-4F4C-94CB-0C9BDB2F961D}"/>
              </a:ext>
            </a:extLst>
          </p:cNvPr>
          <p:cNvSpPr>
            <a:spLocks noGrp="1"/>
          </p:cNvSpPr>
          <p:nvPr>
            <p:ph idx="1"/>
          </p:nvPr>
        </p:nvSpPr>
        <p:spPr>
          <a:xfrm>
            <a:off x="5221862" y="1719618"/>
            <a:ext cx="5948831" cy="4334629"/>
          </a:xfrm>
        </p:spPr>
        <p:txBody>
          <a:bodyPr anchor="ctr">
            <a:normAutofit fontScale="92500" lnSpcReduction="10000"/>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a:t>
            </a:r>
            <a:r>
              <a:rPr lang="en-US" sz="24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$2,200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$4,400 </a:t>
            </a:r>
            <a:r>
              <a:rPr lang="en-US" sz="24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will be a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first-dollar contribution</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 the employer’s contribution must be paid first before the employee pays any </a:t>
            </a:r>
            <a:r>
              <a:rPr lang="en-US" sz="2400" dirty="0">
                <a:latin typeface="Calibri" panose="020F0502020204030204" pitchFamily="34" charset="0"/>
                <a:ea typeface="Calibri" panose="020F0502020204030204" pitchFamily="34" charset="0"/>
                <a:cs typeface="Times New Roman" panose="02020603050405020304" pitchFamily="18" charset="0"/>
              </a:rPr>
              <a:t>out-of-pocket (OOP) balance that may be incurred.</a:t>
            </a:r>
          </a:p>
          <a:p>
            <a:pPr marL="0" marR="0" lvl="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Contributions to an HSA are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NOT </a:t>
            </a:r>
            <a:r>
              <a:rPr lang="en-US" sz="2400" dirty="0">
                <a:effectLst/>
                <a:latin typeface="Calibri" panose="020F0502020204030204" pitchFamily="34" charset="0"/>
                <a:ea typeface="Calibri" panose="020F0502020204030204" pitchFamily="34" charset="0"/>
                <a:cs typeface="Times New Roman" panose="02020603050405020304" pitchFamily="18" charset="0"/>
              </a:rPr>
              <a:t>permitted with the Gold CDHP plan.</a:t>
            </a:r>
          </a:p>
          <a:p>
            <a:endParaRPr lang="en-US" sz="2400" dirty="0">
              <a:solidFill>
                <a:srgbClr val="FEFFFF"/>
              </a:solidFill>
            </a:endParaRPr>
          </a:p>
        </p:txBody>
      </p:sp>
    </p:spTree>
    <p:extLst>
      <p:ext uri="{BB962C8B-B14F-4D97-AF65-F5344CB8AC3E}">
        <p14:creationId xmlns:p14="http://schemas.microsoft.com/office/powerpoint/2010/main" val="2033928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E804EB6-310F-4F15-99E0-8CA7DC740CF7}"/>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Silver CDHP </a:t>
            </a:r>
            <a:r>
              <a:rPr lang="en-US" sz="4000" b="1" dirty="0">
                <a:solidFill>
                  <a:schemeClr val="bg1"/>
                </a:solidFill>
              </a:rPr>
              <a:t>with an </a:t>
            </a:r>
            <a:r>
              <a:rPr lang="en-US" sz="4000" b="1" dirty="0">
                <a:solidFill>
                  <a:srgbClr val="FFC000"/>
                </a:solidFill>
              </a:rPr>
              <a:t>HRA </a:t>
            </a:r>
            <a:r>
              <a:rPr lang="en-US" sz="4000" dirty="0">
                <a:solidFill>
                  <a:srgbClr val="FFFFFF"/>
                </a:solidFill>
              </a:rPr>
              <a:t>for </a:t>
            </a:r>
            <a:r>
              <a:rPr lang="en-US" sz="4000" b="1" dirty="0">
                <a:solidFill>
                  <a:schemeClr val="accent2"/>
                </a:solidFill>
              </a:rPr>
              <a:t>Non-Licensed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3B583EB-1BBF-4F4C-94CB-0C9BDB2F961D}"/>
              </a:ext>
            </a:extLst>
          </p:cNvPr>
          <p:cNvSpPr>
            <a:spLocks noGrp="1"/>
          </p:cNvSpPr>
          <p:nvPr>
            <p:ph idx="1"/>
          </p:nvPr>
        </p:nvSpPr>
        <p:spPr>
          <a:xfrm>
            <a:off x="5269304" y="1352302"/>
            <a:ext cx="5948831" cy="5147558"/>
          </a:xfrm>
        </p:spPr>
        <p:txBody>
          <a:bodyPr anchor="ctr">
            <a:normAutofit fontScale="47500" lnSpcReduction="20000"/>
          </a:bodyPr>
          <a:lstStyle/>
          <a:p>
            <a:pPr marL="342900" marR="0" lvl="0" indent="-342900">
              <a:lnSpc>
                <a:spcPct val="107000"/>
              </a:lnSpc>
              <a:spcBef>
                <a:spcPts val="0"/>
              </a:spcBef>
              <a:spcAft>
                <a:spcPts val="0"/>
              </a:spcAft>
              <a:buFont typeface="Wingdings" panose="05000000000000000000" pitchFamily="2" charset="2"/>
              <a:buChar char=""/>
            </a:pPr>
            <a:r>
              <a:rPr lang="en-US" sz="42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4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a:t>
            </a:r>
            <a:r>
              <a:rPr lang="en-US" sz="42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4200" b="1" dirty="0">
                <a:effectLst/>
                <a:latin typeface="Calibri" panose="020F0502020204030204" pitchFamily="34" charset="0"/>
                <a:ea typeface="Calibri" panose="020F0502020204030204" pitchFamily="34" charset="0"/>
                <a:cs typeface="Times New Roman" panose="02020603050405020304" pitchFamily="18" charset="0"/>
              </a:rPr>
              <a:t> </a:t>
            </a:r>
            <a:r>
              <a:rPr lang="en-US" sz="42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$2,200 </a:t>
            </a:r>
            <a:r>
              <a:rPr lang="en-US" sz="4200" dirty="0">
                <a:effectLst/>
                <a:latin typeface="Calibri" panose="020F0502020204030204" pitchFamily="34" charset="0"/>
                <a:ea typeface="Calibri" panose="020F0502020204030204" pitchFamily="34" charset="0"/>
                <a:cs typeface="Times New Roman" panose="02020603050405020304" pitchFamily="18" charset="0"/>
              </a:rPr>
              <a:t>and </a:t>
            </a:r>
            <a:r>
              <a:rPr lang="en-US" sz="42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$4,400 </a:t>
            </a:r>
            <a:r>
              <a:rPr lang="en-US" sz="42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4200" dirty="0">
                <a:effectLst/>
                <a:latin typeface="Calibri" panose="020F0502020204030204" pitchFamily="34" charset="0"/>
                <a:ea typeface="Calibri" panose="020F0502020204030204" pitchFamily="34" charset="0"/>
                <a:cs typeface="Times New Roman" panose="02020603050405020304" pitchFamily="18" charset="0"/>
              </a:rPr>
              <a:t>The employer’s contribution will be a </a:t>
            </a:r>
            <a:r>
              <a:rPr lang="en-US" sz="4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first-dollar contribution</a:t>
            </a:r>
            <a:r>
              <a:rPr lang="en-US" sz="42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4200" dirty="0">
                <a:effectLst/>
                <a:latin typeface="Calibri" panose="020F0502020204030204" pitchFamily="34" charset="0"/>
                <a:ea typeface="Calibri" panose="020F0502020204030204" pitchFamily="34" charset="0"/>
                <a:cs typeface="Times New Roman" panose="02020603050405020304" pitchFamily="18" charset="0"/>
              </a:rPr>
              <a:t>– the employer’s contribution must be paid first before the employee pays any </a:t>
            </a:r>
            <a:r>
              <a:rPr lang="en-US" sz="4200" dirty="0">
                <a:latin typeface="Calibri" panose="020F0502020204030204" pitchFamily="34" charset="0"/>
                <a:ea typeface="Calibri" panose="020F0502020204030204" pitchFamily="34" charset="0"/>
                <a:cs typeface="Times New Roman" panose="02020603050405020304" pitchFamily="18" charset="0"/>
              </a:rPr>
              <a:t>out-of-pocket (OOP) balance that may be incurred.</a:t>
            </a:r>
          </a:p>
          <a:p>
            <a:pPr marR="0" indent="0">
              <a:lnSpc>
                <a:spcPct val="107000"/>
              </a:lnSpc>
              <a:spcBef>
                <a:spcPts val="0"/>
              </a:spcBef>
              <a:spcAft>
                <a:spcPts val="0"/>
              </a:spcAft>
              <a:buNone/>
            </a:pPr>
            <a:endParaRPr lang="en-US" sz="4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en-US" sz="4200" dirty="0">
                <a:latin typeface="Calibri" panose="020F0502020204030204" pitchFamily="34" charset="0"/>
                <a:ea typeface="Calibri" panose="020F0502020204030204" pitchFamily="34" charset="0"/>
                <a:cs typeface="Times New Roman" panose="02020603050405020304" pitchFamily="18" charset="0"/>
              </a:rPr>
              <a:t>You may choose an HRA </a:t>
            </a:r>
            <a:r>
              <a:rPr lang="en-US" sz="4200" u="sng"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or</a:t>
            </a:r>
            <a:r>
              <a:rPr lang="en-US" sz="4200" dirty="0">
                <a:latin typeface="Calibri" panose="020F0502020204030204" pitchFamily="34" charset="0"/>
                <a:ea typeface="Calibri" panose="020F0502020204030204" pitchFamily="34" charset="0"/>
                <a:cs typeface="Times New Roman" panose="02020603050405020304" pitchFamily="18" charset="0"/>
              </a:rPr>
              <a:t> an HSA with a Silver CDHP.</a:t>
            </a:r>
          </a:p>
          <a:p>
            <a:pPr marL="342900" indent="-342900">
              <a:lnSpc>
                <a:spcPct val="107000"/>
              </a:lnSpc>
              <a:spcBef>
                <a:spcPts val="0"/>
              </a:spcBef>
              <a:spcAft>
                <a:spcPts val="800"/>
              </a:spcAft>
              <a:buFont typeface="Wingdings" panose="05000000000000000000" pitchFamily="2" charset="2"/>
              <a:buChar char=""/>
            </a:pPr>
            <a:r>
              <a:rPr lang="en-US" sz="4200" b="1" dirty="0">
                <a:latin typeface="Calibri" panose="020F0502020204030204" pitchFamily="34" charset="0"/>
                <a:ea typeface="Calibri" panose="020F0502020204030204" pitchFamily="34" charset="0"/>
                <a:cs typeface="Times New Roman" panose="02020603050405020304" pitchFamily="18" charset="0"/>
              </a:rPr>
              <a:t>Remember</a:t>
            </a:r>
            <a:r>
              <a:rPr lang="en-US" sz="4200" dirty="0">
                <a:latin typeface="Calibri" panose="020F0502020204030204" pitchFamily="34" charset="0"/>
                <a:ea typeface="Calibri" panose="020F0502020204030204" pitchFamily="34" charset="0"/>
                <a:cs typeface="Times New Roman" panose="02020603050405020304" pitchFamily="18" charset="0"/>
              </a:rPr>
              <a:t>: This is the only plan that is allowed to have an HSA Contribution.</a:t>
            </a:r>
          </a:p>
          <a:p>
            <a:pPr marL="342900" indent="-342900">
              <a:lnSpc>
                <a:spcPct val="107000"/>
              </a:lnSpc>
              <a:spcBef>
                <a:spcPts val="0"/>
              </a:spcBef>
              <a:spcAft>
                <a:spcPts val="800"/>
              </a:spcAft>
              <a:buFont typeface="Wingdings" panose="05000000000000000000" pitchFamily="2" charset="2"/>
              <a:buChar char=""/>
            </a:pPr>
            <a:endParaRPr lang="en-US" sz="4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800"/>
              </a:spcAft>
              <a:buNone/>
            </a:pPr>
            <a:r>
              <a:rPr lang="en-US" sz="4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4200" dirty="0">
                <a:latin typeface="Calibri" panose="020F0502020204030204" pitchFamily="34" charset="0"/>
                <a:ea typeface="Calibri" panose="020F0502020204030204" pitchFamily="34" charset="0"/>
                <a:cs typeface="Times New Roman" panose="02020603050405020304" pitchFamily="18" charset="0"/>
              </a:rPr>
              <a:t>You have a </a:t>
            </a:r>
            <a:r>
              <a:rPr lang="en-US" sz="42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4200" dirty="0">
                <a:latin typeface="Calibri" panose="020F0502020204030204" pitchFamily="34" charset="0"/>
                <a:ea typeface="Calibri" panose="020F0502020204030204" pitchFamily="34" charset="0"/>
                <a:cs typeface="Times New Roman" panose="02020603050405020304" pitchFamily="18" charset="0"/>
              </a:rPr>
              <a:t>with this plan than in the Gold CDHP.</a:t>
            </a:r>
            <a:endParaRPr lang="en-US" sz="4200" dirty="0">
              <a:solidFill>
                <a:srgbClr val="FEFFFF"/>
              </a:solidFill>
            </a:endParaRPr>
          </a:p>
        </p:txBody>
      </p:sp>
    </p:spTree>
    <p:extLst>
      <p:ext uri="{BB962C8B-B14F-4D97-AF65-F5344CB8AC3E}">
        <p14:creationId xmlns:p14="http://schemas.microsoft.com/office/powerpoint/2010/main" val="511949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E804EB6-310F-4F15-99E0-8CA7DC740CF7}"/>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Silver CDHP </a:t>
            </a:r>
            <a:r>
              <a:rPr lang="en-US" sz="4000" b="1" dirty="0">
                <a:solidFill>
                  <a:schemeClr val="bg1"/>
                </a:solidFill>
              </a:rPr>
              <a:t>with an </a:t>
            </a:r>
            <a:r>
              <a:rPr lang="en-US" sz="4000" b="1" dirty="0">
                <a:solidFill>
                  <a:srgbClr val="FFC000"/>
                </a:solidFill>
              </a:rPr>
              <a:t>HSA </a:t>
            </a:r>
            <a:r>
              <a:rPr lang="en-US" sz="4000" dirty="0">
                <a:solidFill>
                  <a:srgbClr val="FFFFFF"/>
                </a:solidFill>
              </a:rPr>
              <a:t>for </a:t>
            </a:r>
            <a:r>
              <a:rPr lang="en-US" sz="4000" b="1" dirty="0">
                <a:solidFill>
                  <a:schemeClr val="accent2"/>
                </a:solidFill>
              </a:rPr>
              <a:t>Non-Licensed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3B583EB-1BBF-4F4C-94CB-0C9BDB2F961D}"/>
              </a:ext>
            </a:extLst>
          </p:cNvPr>
          <p:cNvSpPr>
            <a:spLocks noGrp="1"/>
          </p:cNvSpPr>
          <p:nvPr>
            <p:ph idx="1"/>
          </p:nvPr>
        </p:nvSpPr>
        <p:spPr>
          <a:xfrm>
            <a:off x="5221862" y="1719618"/>
            <a:ext cx="5948831" cy="4892161"/>
          </a:xfrm>
        </p:spPr>
        <p:txBody>
          <a:bodyPr anchor="ctr">
            <a:normAutofit fontScale="92500" lnSpcReduction="20000"/>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HSA</a:t>
            </a:r>
            <a:r>
              <a:rPr lang="en-US" sz="24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$2,200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$4,400 </a:t>
            </a:r>
            <a:r>
              <a:rPr lang="en-US" sz="24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a:t>
            </a:r>
            <a:r>
              <a:rPr lang="en-US" sz="2400" dirty="0">
                <a:latin typeface="Calibri" panose="020F0502020204030204" pitchFamily="34" charset="0"/>
                <a:ea typeface="Calibri" panose="020F0502020204030204" pitchFamily="34" charset="0"/>
                <a:cs typeface="Times New Roman" panose="02020603050405020304" pitchFamily="18" charset="0"/>
              </a:rPr>
              <a:t>must be deposited in full on January 1.</a:t>
            </a:r>
          </a:p>
          <a:p>
            <a:pPr marL="0" marR="0" lvl="0" indent="0">
              <a:lnSpc>
                <a:spcPct val="107000"/>
              </a:lnSpc>
              <a:spcBef>
                <a:spcPts val="0"/>
              </a:spcBef>
              <a:spcAft>
                <a:spcPts val="0"/>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buFont typeface="Wingdings" panose="05000000000000000000" pitchFamily="2"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You may choose an HRA </a:t>
            </a:r>
            <a:r>
              <a:rPr lang="en-US" sz="2400" u="sng"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or</a:t>
            </a:r>
            <a:r>
              <a:rPr lang="en-US" sz="2400" dirty="0">
                <a:latin typeface="Calibri" panose="020F0502020204030204" pitchFamily="34" charset="0"/>
                <a:ea typeface="Calibri" panose="020F0502020204030204" pitchFamily="34" charset="0"/>
                <a:cs typeface="Times New Roman" panose="02020603050405020304" pitchFamily="18" charset="0"/>
              </a:rPr>
              <a:t> an HSA with a Silver CDHP.</a:t>
            </a:r>
          </a:p>
          <a:p>
            <a:pPr marL="342900" indent="-342900">
              <a:lnSpc>
                <a:spcPct val="107000"/>
              </a:lnSpc>
              <a:spcBef>
                <a:spcPts val="0"/>
              </a:spcBef>
              <a:buFont typeface="Wingdings" panose="05000000000000000000" pitchFamily="2" charset="2"/>
              <a:buChar char=""/>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800"/>
              </a:spcAft>
              <a:buFont typeface="Wingdings" panose="05000000000000000000" pitchFamily="2" charset="2"/>
              <a:buChar char=""/>
            </a:pPr>
            <a:r>
              <a:rPr lang="en-US" sz="2600" b="1" dirty="0">
                <a:latin typeface="Calibri" panose="020F0502020204030204" pitchFamily="34" charset="0"/>
                <a:ea typeface="Calibri" panose="020F0502020204030204" pitchFamily="34" charset="0"/>
                <a:cs typeface="Times New Roman" panose="02020603050405020304" pitchFamily="18" charset="0"/>
              </a:rPr>
              <a:t>Remember</a:t>
            </a:r>
            <a:r>
              <a:rPr lang="en-US" sz="2600" dirty="0">
                <a:latin typeface="Calibri" panose="020F0502020204030204" pitchFamily="34" charset="0"/>
                <a:ea typeface="Calibri" panose="020F0502020204030204" pitchFamily="34" charset="0"/>
                <a:cs typeface="Times New Roman" panose="02020603050405020304" pitchFamily="18" charset="0"/>
              </a:rPr>
              <a:t>: </a:t>
            </a:r>
            <a:r>
              <a:rPr lang="en-US" sz="2400" dirty="0">
                <a:latin typeface="Calibri" panose="020F0502020204030204" pitchFamily="34" charset="0"/>
                <a:ea typeface="Calibri" panose="020F0502020204030204" pitchFamily="34" charset="0"/>
                <a:cs typeface="Times New Roman" panose="02020603050405020304" pitchFamily="18" charset="0"/>
              </a:rPr>
              <a:t>This is the only plan that is allowed to have an HSA Contribution. </a:t>
            </a:r>
            <a:endPar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latin typeface="Calibri" panose="020F0502020204030204" pitchFamily="34" charset="0"/>
                <a:ea typeface="Calibri" panose="020F0502020204030204" pitchFamily="34" charset="0"/>
                <a:cs typeface="Times New Roman" panose="02020603050405020304" pitchFamily="18" charset="0"/>
              </a:rPr>
              <a:t>with this plan than in the Gold CDHP.</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FEFFFF"/>
              </a:solidFill>
            </a:endParaRPr>
          </a:p>
        </p:txBody>
      </p:sp>
    </p:spTree>
    <p:extLst>
      <p:ext uri="{BB962C8B-B14F-4D97-AF65-F5344CB8AC3E}">
        <p14:creationId xmlns:p14="http://schemas.microsoft.com/office/powerpoint/2010/main" val="3057800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E804EB6-310F-4F15-99E0-8CA7DC740CF7}"/>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Platinum Plan </a:t>
            </a:r>
            <a:r>
              <a:rPr lang="en-US" sz="4000" dirty="0">
                <a:solidFill>
                  <a:srgbClr val="FFFFFF"/>
                </a:solidFill>
              </a:rPr>
              <a:t> [</a:t>
            </a:r>
            <a:r>
              <a:rPr lang="en-US" sz="4000" b="1" dirty="0">
                <a:solidFill>
                  <a:srgbClr val="00B050"/>
                </a:solidFill>
              </a:rPr>
              <a:t>non-CDHP</a:t>
            </a:r>
            <a:r>
              <a:rPr lang="en-US" sz="4000" dirty="0">
                <a:solidFill>
                  <a:srgbClr val="FFFFFF"/>
                </a:solidFill>
              </a:rPr>
              <a:t>] </a:t>
            </a:r>
            <a:r>
              <a:rPr lang="en-US" sz="4000" b="1" dirty="0">
                <a:solidFill>
                  <a:schemeClr val="bg1"/>
                </a:solidFill>
              </a:rPr>
              <a:t>with an </a:t>
            </a:r>
            <a:r>
              <a:rPr lang="en-US" sz="4000" b="1" dirty="0">
                <a:solidFill>
                  <a:srgbClr val="FFC000"/>
                </a:solidFill>
              </a:rPr>
              <a:t>HRA </a:t>
            </a:r>
            <a:r>
              <a:rPr lang="en-US" sz="4000" dirty="0">
                <a:solidFill>
                  <a:srgbClr val="FFFFFF"/>
                </a:solidFill>
              </a:rPr>
              <a:t>for </a:t>
            </a:r>
            <a:r>
              <a:rPr lang="en-US" sz="4000" b="1" dirty="0">
                <a:solidFill>
                  <a:schemeClr val="accent2"/>
                </a:solidFill>
              </a:rPr>
              <a:t>Non-Licensed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3B583EB-1BBF-4F4C-94CB-0C9BDB2F961D}"/>
              </a:ext>
            </a:extLst>
          </p:cNvPr>
          <p:cNvSpPr>
            <a:spLocks noGrp="1"/>
          </p:cNvSpPr>
          <p:nvPr>
            <p:ph idx="1"/>
          </p:nvPr>
        </p:nvSpPr>
        <p:spPr>
          <a:xfrm>
            <a:off x="5221862" y="1978818"/>
            <a:ext cx="5948831" cy="5330669"/>
          </a:xfrm>
        </p:spPr>
        <p:txBody>
          <a:bodyPr anchor="ctr">
            <a:normAutofit lnSpcReduction="10000"/>
          </a:bodyPr>
          <a:lstStyle/>
          <a:p>
            <a:pPr marL="342900" marR="0" lvl="0" indent="-342900">
              <a:lnSpc>
                <a:spcPct val="107000"/>
              </a:lnSpc>
              <a:spcBef>
                <a:spcPts val="0"/>
              </a:spcBef>
              <a:spcAft>
                <a:spcPts val="0"/>
              </a:spcAft>
              <a:buFont typeface="Wingdings" panose="05000000000000000000" pitchFamily="2" charset="2"/>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HSA</a:t>
            </a:r>
            <a:r>
              <a:rPr lang="en-US" sz="26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600" b="1" dirty="0">
                <a:effectLst/>
                <a:latin typeface="Calibri" panose="020F0502020204030204" pitchFamily="34" charset="0"/>
                <a:ea typeface="Calibri" panose="020F0502020204030204" pitchFamily="34" charset="0"/>
                <a:cs typeface="Times New Roman" panose="02020603050405020304" pitchFamily="18" charset="0"/>
              </a:rPr>
              <a:t>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$2,200 </a:t>
            </a:r>
            <a:r>
              <a:rPr lang="en-US" sz="2600" dirty="0">
                <a:effectLst/>
                <a:latin typeface="Calibri" panose="020F0502020204030204" pitchFamily="34" charset="0"/>
                <a:ea typeface="Calibri" panose="020F0502020204030204" pitchFamily="34" charset="0"/>
                <a:cs typeface="Times New Roman" panose="02020603050405020304" pitchFamily="18" charset="0"/>
              </a:rPr>
              <a:t>and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$4,400 </a:t>
            </a:r>
            <a:r>
              <a:rPr lang="en-US" sz="26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Bef>
                <a:spcPts val="0"/>
              </a:spcBef>
              <a:buFont typeface="Wingdings" panose="05000000000000000000" pitchFamily="2" charset="2"/>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employer’s contribution will be a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first-dollar contribution</a:t>
            </a:r>
            <a:r>
              <a:rPr lang="en-US" sz="26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600" dirty="0">
                <a:effectLst/>
                <a:latin typeface="Calibri" panose="020F0502020204030204" pitchFamily="34" charset="0"/>
                <a:ea typeface="Calibri" panose="020F0502020204030204" pitchFamily="34" charset="0"/>
                <a:cs typeface="Times New Roman" panose="02020603050405020304" pitchFamily="18" charset="0"/>
              </a:rPr>
              <a:t>– the employer’s contribution must be paid first before the employee pays any </a:t>
            </a:r>
            <a:r>
              <a:rPr lang="en-US" sz="2600" dirty="0">
                <a:latin typeface="Calibri" panose="020F0502020204030204" pitchFamily="34" charset="0"/>
                <a:ea typeface="Calibri" panose="020F0502020204030204" pitchFamily="34" charset="0"/>
                <a:cs typeface="Times New Roman" panose="02020603050405020304" pitchFamily="18" charset="0"/>
              </a:rPr>
              <a:t>out-of-pocket (OOP) balance that may be incurred.</a:t>
            </a:r>
          </a:p>
          <a:p>
            <a:pPr marL="0" marR="0" lvl="0" indent="0" algn="ctr">
              <a:lnSpc>
                <a:spcPct val="107000"/>
              </a:lnSpc>
              <a:spcBef>
                <a:spcPts val="0"/>
              </a:spcBef>
              <a:spcAft>
                <a:spcPts val="800"/>
              </a:spcAft>
              <a:buNone/>
            </a:pPr>
            <a:r>
              <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effectLst/>
                <a:latin typeface="Calibri" panose="020F0502020204030204" pitchFamily="34" charset="0"/>
                <a:ea typeface="Calibri" panose="020F0502020204030204" pitchFamily="34" charset="0"/>
                <a:cs typeface="Times New Roman" panose="02020603050405020304" pitchFamily="18" charset="0"/>
              </a:rPr>
              <a:t>with this plan than in the Gold CDHP.</a:t>
            </a:r>
          </a:p>
          <a:p>
            <a:pPr marL="0" marR="0" lvl="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FEFFFF"/>
              </a:solidFill>
            </a:endParaRPr>
          </a:p>
        </p:txBody>
      </p:sp>
    </p:spTree>
    <p:extLst>
      <p:ext uri="{BB962C8B-B14F-4D97-AF65-F5344CB8AC3E}">
        <p14:creationId xmlns:p14="http://schemas.microsoft.com/office/powerpoint/2010/main" val="3017381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E804EB6-310F-4F15-99E0-8CA7DC740CF7}"/>
              </a:ext>
            </a:extLst>
          </p:cNvPr>
          <p:cNvSpPr>
            <a:spLocks noGrp="1"/>
          </p:cNvSpPr>
          <p:nvPr>
            <p:ph type="title"/>
          </p:nvPr>
        </p:nvSpPr>
        <p:spPr>
          <a:xfrm>
            <a:off x="825500" y="982272"/>
            <a:ext cx="3497791"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Gold</a:t>
            </a:r>
            <a:r>
              <a:rPr lang="en-US" sz="4000" dirty="0">
                <a:solidFill>
                  <a:srgbClr val="FFFFFF"/>
                </a:solidFill>
              </a:rPr>
              <a:t> </a:t>
            </a:r>
            <a:r>
              <a:rPr lang="en-US" sz="4000" b="1" dirty="0">
                <a:solidFill>
                  <a:srgbClr val="FFC000"/>
                </a:solidFill>
              </a:rPr>
              <a:t>Plan </a:t>
            </a:r>
            <a:br>
              <a:rPr lang="en-US" sz="4000" b="1" dirty="0">
                <a:solidFill>
                  <a:srgbClr val="FFC000"/>
                </a:solidFill>
              </a:rPr>
            </a:br>
            <a:r>
              <a:rPr lang="en-US" sz="4000" dirty="0">
                <a:solidFill>
                  <a:srgbClr val="FFFFFF"/>
                </a:solidFill>
              </a:rPr>
              <a:t>[</a:t>
            </a:r>
            <a:r>
              <a:rPr lang="en-US" sz="4000" b="1" dirty="0">
                <a:solidFill>
                  <a:srgbClr val="00B050"/>
                </a:solidFill>
              </a:rPr>
              <a:t>non-CDHP</a:t>
            </a:r>
            <a:r>
              <a:rPr lang="en-US" sz="4000" dirty="0">
                <a:solidFill>
                  <a:srgbClr val="FFFFFF"/>
                </a:solidFill>
              </a:rPr>
              <a:t>] </a:t>
            </a:r>
            <a:br>
              <a:rPr lang="en-US" sz="4000" dirty="0">
                <a:solidFill>
                  <a:srgbClr val="FFFFFF"/>
                </a:solidFill>
              </a:rPr>
            </a:br>
            <a:r>
              <a:rPr lang="en-US" sz="4000" b="1" dirty="0">
                <a:solidFill>
                  <a:schemeClr val="bg1"/>
                </a:solidFill>
              </a:rPr>
              <a:t>with an </a:t>
            </a:r>
            <a:r>
              <a:rPr lang="en-US" sz="4000" b="1" dirty="0">
                <a:solidFill>
                  <a:srgbClr val="FFC000"/>
                </a:solidFill>
              </a:rPr>
              <a:t>HRA </a:t>
            </a:r>
            <a:br>
              <a:rPr lang="en-US" sz="4000" b="1" dirty="0">
                <a:solidFill>
                  <a:srgbClr val="FFC000"/>
                </a:solidFill>
              </a:rPr>
            </a:br>
            <a:r>
              <a:rPr lang="en-US" sz="4000" dirty="0">
                <a:solidFill>
                  <a:srgbClr val="FFFFFF"/>
                </a:solidFill>
              </a:rPr>
              <a:t>for </a:t>
            </a:r>
            <a:r>
              <a:rPr lang="en-US" sz="4000" b="1" dirty="0">
                <a:solidFill>
                  <a:schemeClr val="accent2"/>
                </a:solidFill>
              </a:rPr>
              <a:t>Non-Licensed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3B583EB-1BBF-4F4C-94CB-0C9BDB2F961D}"/>
              </a:ext>
            </a:extLst>
          </p:cNvPr>
          <p:cNvSpPr>
            <a:spLocks noGrp="1"/>
          </p:cNvSpPr>
          <p:nvPr>
            <p:ph idx="1"/>
          </p:nvPr>
        </p:nvSpPr>
        <p:spPr>
          <a:xfrm>
            <a:off x="5221862" y="1735932"/>
            <a:ext cx="5948831" cy="5122068"/>
          </a:xfrm>
        </p:spPr>
        <p:txBody>
          <a:bodyPr anchor="ctr">
            <a:normAutofit fontScale="92500" lnSpcReduction="10000"/>
          </a:bodyPr>
          <a:lstStyle/>
          <a:p>
            <a:pPr marL="342900" marR="0" lvl="0" indent="-342900">
              <a:lnSpc>
                <a:spcPct val="107000"/>
              </a:lnSpc>
              <a:spcBef>
                <a:spcPts val="0"/>
              </a:spcBef>
              <a:spcAft>
                <a:spcPts val="0"/>
              </a:spcAft>
              <a:buFont typeface="Wingdings" panose="05000000000000000000" pitchFamily="2" charset="2"/>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HSA</a:t>
            </a:r>
            <a:r>
              <a:rPr lang="en-US" sz="26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600" b="1" dirty="0">
                <a:effectLst/>
                <a:latin typeface="Calibri" panose="020F0502020204030204" pitchFamily="34" charset="0"/>
                <a:ea typeface="Calibri" panose="020F0502020204030204" pitchFamily="34" charset="0"/>
                <a:cs typeface="Times New Roman" panose="02020603050405020304" pitchFamily="18" charset="0"/>
              </a:rPr>
              <a:t>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$2,200 </a:t>
            </a:r>
            <a:r>
              <a:rPr lang="en-US" sz="2600" dirty="0">
                <a:effectLst/>
                <a:latin typeface="Calibri" panose="020F0502020204030204" pitchFamily="34" charset="0"/>
                <a:ea typeface="Calibri" panose="020F0502020204030204" pitchFamily="34" charset="0"/>
                <a:cs typeface="Times New Roman" panose="02020603050405020304" pitchFamily="18" charset="0"/>
              </a:rPr>
              <a:t>and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$4,400 </a:t>
            </a:r>
            <a:r>
              <a:rPr lang="en-US" sz="26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Bef>
                <a:spcPts val="0"/>
              </a:spcBef>
              <a:buFont typeface="Wingdings" panose="05000000000000000000" pitchFamily="2" charset="2"/>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employer’s contribution will be a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first-dollar contribution</a:t>
            </a:r>
            <a:r>
              <a:rPr lang="en-US" sz="26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600" dirty="0">
                <a:effectLst/>
                <a:latin typeface="Calibri" panose="020F0502020204030204" pitchFamily="34" charset="0"/>
                <a:ea typeface="Calibri" panose="020F0502020204030204" pitchFamily="34" charset="0"/>
                <a:cs typeface="Times New Roman" panose="02020603050405020304" pitchFamily="18" charset="0"/>
              </a:rPr>
              <a:t>– the employer’s contribution must be paid first before the employee pays any </a:t>
            </a:r>
            <a:r>
              <a:rPr lang="en-US" sz="2600" dirty="0">
                <a:latin typeface="Calibri" panose="020F0502020204030204" pitchFamily="34" charset="0"/>
                <a:ea typeface="Calibri" panose="020F0502020204030204" pitchFamily="34" charset="0"/>
                <a:cs typeface="Times New Roman" panose="02020603050405020304" pitchFamily="18" charset="0"/>
              </a:rPr>
              <a:t>out-of-pocket (OOP) balance that may be incurred.</a:t>
            </a:r>
          </a:p>
          <a:p>
            <a:pPr marL="0" marR="0" lvl="0" indent="0" algn="ctr">
              <a:lnSpc>
                <a:spcPct val="110000"/>
              </a:lnSpc>
              <a:spcBef>
                <a:spcPts val="0"/>
              </a:spcBef>
              <a:buNone/>
            </a:pPr>
            <a:endPar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effectLst/>
                <a:latin typeface="Calibri" panose="020F0502020204030204" pitchFamily="34" charset="0"/>
                <a:ea typeface="Calibri" panose="020F0502020204030204" pitchFamily="34" charset="0"/>
                <a:cs typeface="Times New Roman" panose="02020603050405020304" pitchFamily="18" charset="0"/>
              </a:rPr>
              <a:t>with this plan than in the Gold CDHP.</a:t>
            </a:r>
          </a:p>
          <a:p>
            <a:pPr marL="0" marR="0" lvl="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FEFFFF"/>
              </a:solidFill>
            </a:endParaRPr>
          </a:p>
        </p:txBody>
      </p:sp>
    </p:spTree>
    <p:extLst>
      <p:ext uri="{BB962C8B-B14F-4D97-AF65-F5344CB8AC3E}">
        <p14:creationId xmlns:p14="http://schemas.microsoft.com/office/powerpoint/2010/main" val="23043084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D2F5602-6586-46E4-8645-2CDA442AB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9434B85-DB0D-4010-A6A1-147F28D47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7160EF72-9876-402B-B442-42D405641195}"/>
              </a:ext>
            </a:extLst>
          </p:cNvPr>
          <p:cNvSpPr>
            <a:spLocks noGrp="1"/>
          </p:cNvSpPr>
          <p:nvPr>
            <p:ph type="title"/>
          </p:nvPr>
        </p:nvSpPr>
        <p:spPr>
          <a:xfrm>
            <a:off x="1179226" y="320231"/>
            <a:ext cx="9833548" cy="1325563"/>
          </a:xfrm>
        </p:spPr>
        <p:txBody>
          <a:bodyPr>
            <a:normAutofit/>
          </a:bodyPr>
          <a:lstStyle/>
          <a:p>
            <a:pPr algn="ctr"/>
            <a:r>
              <a:rPr lang="en-US" sz="4000" b="1" dirty="0">
                <a:solidFill>
                  <a:srgbClr val="FF0000"/>
                </a:solidFill>
              </a:rPr>
              <a:t>Maximum Financial Exposure</a:t>
            </a:r>
          </a:p>
        </p:txBody>
      </p:sp>
      <p:grpSp>
        <p:nvGrpSpPr>
          <p:cNvPr id="13" name="Group 12">
            <a:extLst>
              <a:ext uri="{FF2B5EF4-FFF2-40B4-BE49-F238E27FC236}">
                <a16:creationId xmlns:a16="http://schemas.microsoft.com/office/drawing/2014/main" id="{F2E5F4F0-80C0-49F3-84A2-453DE42F20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915607" cy="2187829"/>
            <a:chOff x="-305" y="-1"/>
            <a:chExt cx="3832880" cy="2876136"/>
          </a:xfrm>
        </p:grpSpPr>
        <p:sp>
          <p:nvSpPr>
            <p:cNvPr id="14" name="Freeform: Shape 13">
              <a:extLst>
                <a:ext uri="{FF2B5EF4-FFF2-40B4-BE49-F238E27FC236}">
                  <a16:creationId xmlns:a16="http://schemas.microsoft.com/office/drawing/2014/main" id="{342FEDB6-5432-4162-8648-3827572AF0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B9FE345E-092D-4A20-A43A-0F9258D96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A313FCF-0EE7-4C6B-BAB3-EFC9451D3D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B9ECD02-BE1B-4347-8C2E-EEA690082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 name="Content Placeholder 2">
            <a:extLst>
              <a:ext uri="{FF2B5EF4-FFF2-40B4-BE49-F238E27FC236}">
                <a16:creationId xmlns:a16="http://schemas.microsoft.com/office/drawing/2014/main" id="{C4267D39-B464-4FD1-B1A8-4FDD3E61FB58}"/>
              </a:ext>
            </a:extLst>
          </p:cNvPr>
          <p:cNvGraphicFramePr>
            <a:graphicFrameLocks noGrp="1"/>
          </p:cNvGraphicFramePr>
          <p:nvPr>
            <p:ph idx="1"/>
            <p:extLst>
              <p:ext uri="{D42A27DB-BD31-4B8C-83A1-F6EECF244321}">
                <p14:modId xmlns:p14="http://schemas.microsoft.com/office/powerpoint/2010/main" val="774525483"/>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46137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AE6776C-331C-4B36-B40B-937BF1B0CB16}"/>
              </a:ext>
            </a:extLst>
          </p:cNvPr>
          <p:cNvSpPr>
            <a:spLocks noGrp="1"/>
          </p:cNvSpPr>
          <p:nvPr>
            <p:ph type="title"/>
          </p:nvPr>
        </p:nvSpPr>
        <p:spPr>
          <a:xfrm>
            <a:off x="621792" y="1161288"/>
            <a:ext cx="3602736" cy="4526280"/>
          </a:xfrm>
        </p:spPr>
        <p:txBody>
          <a:bodyPr>
            <a:normAutofit/>
          </a:bodyPr>
          <a:lstStyle/>
          <a:p>
            <a:r>
              <a:rPr lang="en-US" b="1" dirty="0"/>
              <a:t>Maximum Financial Exposure (MFE)</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B92556A7-AE54-4119-A2F2-58BEC01BC6F1}"/>
              </a:ext>
            </a:extLst>
          </p:cNvPr>
          <p:cNvSpPr>
            <a:spLocks noGrp="1"/>
          </p:cNvSpPr>
          <p:nvPr>
            <p:ph idx="1"/>
          </p:nvPr>
        </p:nvSpPr>
        <p:spPr>
          <a:xfrm>
            <a:off x="5434149" y="337279"/>
            <a:ext cx="5916603" cy="6618157"/>
          </a:xfrm>
        </p:spPr>
        <p:txBody>
          <a:bodyPr anchor="ctr">
            <a:normAutofit/>
          </a:bodyPr>
          <a:lstStyle/>
          <a:p>
            <a:pPr marL="0" indent="0">
              <a:buNone/>
            </a:pPr>
            <a:r>
              <a:rPr lang="en-US" sz="3600" i="1" dirty="0">
                <a:effectLst/>
                <a:latin typeface="Calibri" panose="020F0502020204030204" pitchFamily="34" charset="0"/>
                <a:ea typeface="Calibri" panose="020F0502020204030204" pitchFamily="34" charset="0"/>
                <a:cs typeface="Times New Roman" panose="02020603050405020304" pitchFamily="18" charset="0"/>
              </a:rPr>
              <a:t>MFE =  Your</a:t>
            </a:r>
            <a:r>
              <a:rPr lang="en-US" sz="3600" i="1" dirty="0">
                <a:latin typeface="Calibri" panose="020F0502020204030204" pitchFamily="34" charset="0"/>
                <a:ea typeface="Calibri" panose="020F0502020204030204" pitchFamily="34" charset="0"/>
                <a:cs typeface="Times New Roman" panose="02020603050405020304" pitchFamily="18" charset="0"/>
              </a:rPr>
              <a:t> </a:t>
            </a:r>
            <a:r>
              <a:rPr lang="en-US" sz="36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premium cost share </a:t>
            </a:r>
            <a:r>
              <a:rPr lang="en-US" sz="3600" i="1" dirty="0">
                <a:latin typeface="Calibri" panose="020F0502020204030204" pitchFamily="34" charset="0"/>
                <a:ea typeface="Calibri" panose="020F0502020204030204" pitchFamily="34" charset="0"/>
                <a:cs typeface="Times New Roman" panose="02020603050405020304" pitchFamily="18" charset="0"/>
              </a:rPr>
              <a:t>+ your portion</a:t>
            </a: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i="1" dirty="0">
                <a:latin typeface="Calibri" panose="020F0502020204030204" pitchFamily="34" charset="0"/>
                <a:ea typeface="Calibri" panose="020F0502020204030204" pitchFamily="34" charset="0"/>
                <a:cs typeface="Times New Roman" panose="02020603050405020304" pitchFamily="18" charset="0"/>
              </a:rPr>
              <a:t>of</a:t>
            </a:r>
            <a:r>
              <a:rPr lang="en-US" sz="3600" i="1" dirty="0">
                <a:effectLst/>
                <a:latin typeface="Calibri" panose="020F0502020204030204" pitchFamily="34" charset="0"/>
                <a:ea typeface="Calibri" panose="020F0502020204030204" pitchFamily="34" charset="0"/>
                <a:cs typeface="Times New Roman" panose="02020603050405020304" pitchFamily="18" charset="0"/>
              </a:rPr>
              <a:t> </a:t>
            </a:r>
            <a:r>
              <a:rPr lang="en-US" sz="36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out-of-pocket </a:t>
            </a:r>
            <a:r>
              <a:rPr lang="en-US" sz="36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(OOP) costs </a:t>
            </a:r>
            <a:r>
              <a:rPr lang="en-US" sz="3600" i="1" dirty="0">
                <a:latin typeface="Calibri" panose="020F0502020204030204" pitchFamily="34" charset="0"/>
                <a:ea typeface="Calibri" panose="020F0502020204030204" pitchFamily="34" charset="0"/>
                <a:cs typeface="Times New Roman" panose="02020603050405020304" pitchFamily="18" charset="0"/>
              </a:rPr>
              <a:t>after the district’s HRA/HSA funds have been used.</a:t>
            </a:r>
            <a:endParaRPr lang="en-US" sz="14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i="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3600" i="1" dirty="0">
                <a:latin typeface="Calibri" panose="020F0502020204030204" pitchFamily="34" charset="0"/>
                <a:ea typeface="Calibri" panose="020F0502020204030204" pitchFamily="34" charset="0"/>
                <a:cs typeface="Times New Roman" panose="02020603050405020304" pitchFamily="18" charset="0"/>
              </a:rPr>
              <a:t>MFE will </a:t>
            </a:r>
            <a:r>
              <a:rPr lang="en-US" sz="3600" i="1" u="sng" dirty="0">
                <a:latin typeface="Calibri" panose="020F0502020204030204" pitchFamily="34" charset="0"/>
                <a:ea typeface="Calibri" panose="020F0502020204030204" pitchFamily="34" charset="0"/>
                <a:cs typeface="Times New Roman" panose="02020603050405020304" pitchFamily="18" charset="0"/>
              </a:rPr>
              <a:t>vary from year to year</a:t>
            </a:r>
            <a:r>
              <a:rPr lang="en-US" sz="3600" i="1" dirty="0">
                <a:latin typeface="Calibri" panose="020F0502020204030204" pitchFamily="34" charset="0"/>
                <a:ea typeface="Calibri" panose="020F0502020204030204" pitchFamily="34" charset="0"/>
                <a:cs typeface="Times New Roman" panose="02020603050405020304" pitchFamily="18" charset="0"/>
              </a:rPr>
              <a:t> depending on your personal medical experiences </a:t>
            </a:r>
            <a:r>
              <a:rPr lang="en-US" sz="3600" i="1" u="sng" dirty="0">
                <a:latin typeface="Calibri" panose="020F0502020204030204" pitchFamily="34" charset="0"/>
                <a:ea typeface="Calibri" panose="020F0502020204030204" pitchFamily="34" charset="0"/>
                <a:cs typeface="Times New Roman" panose="02020603050405020304" pitchFamily="18" charset="0"/>
              </a:rPr>
              <a:t>and</a:t>
            </a:r>
            <a:r>
              <a:rPr lang="en-US" sz="3600" i="1" dirty="0">
                <a:latin typeface="Calibri" panose="020F0502020204030204" pitchFamily="34" charset="0"/>
                <a:ea typeface="Calibri" panose="020F0502020204030204" pitchFamily="34" charset="0"/>
                <a:cs typeface="Times New Roman" panose="02020603050405020304" pitchFamily="18" charset="0"/>
              </a:rPr>
              <a:t> the VEHI plan you are in.</a:t>
            </a:r>
          </a:p>
          <a:p>
            <a:endParaRPr lang="en-US" sz="2000" dirty="0"/>
          </a:p>
        </p:txBody>
      </p:sp>
    </p:spTree>
    <p:extLst>
      <p:ext uri="{BB962C8B-B14F-4D97-AF65-F5344CB8AC3E}">
        <p14:creationId xmlns:p14="http://schemas.microsoft.com/office/powerpoint/2010/main" val="3894793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A82CBC5-63B1-4D1F-8878-2A0F10309E10}"/>
              </a:ext>
            </a:extLst>
          </p:cNvPr>
          <p:cNvSpPr>
            <a:spLocks noGrp="1"/>
          </p:cNvSpPr>
          <p:nvPr>
            <p:ph type="title"/>
          </p:nvPr>
        </p:nvSpPr>
        <p:spPr>
          <a:xfrm>
            <a:off x="934872" y="982272"/>
            <a:ext cx="3388419" cy="4560970"/>
          </a:xfrm>
        </p:spPr>
        <p:txBody>
          <a:bodyPr>
            <a:normAutofit/>
          </a:bodyPr>
          <a:lstStyle/>
          <a:p>
            <a:r>
              <a:rPr lang="en-US" sz="4000" b="1" dirty="0">
                <a:solidFill>
                  <a:srgbClr val="FFFFFF"/>
                </a:solidFill>
              </a:rPr>
              <a:t>Are VEHI Plans changing in 2023?</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898D90C2-9960-488C-AB14-37C6855DFCCD}"/>
              </a:ext>
            </a:extLst>
          </p:cNvPr>
          <p:cNvSpPr>
            <a:spLocks noGrp="1"/>
          </p:cNvSpPr>
          <p:nvPr>
            <p:ph idx="1"/>
          </p:nvPr>
        </p:nvSpPr>
        <p:spPr>
          <a:xfrm>
            <a:off x="5221862" y="1719618"/>
            <a:ext cx="5948831" cy="4334629"/>
          </a:xfrm>
        </p:spPr>
        <p:txBody>
          <a:bodyPr anchor="ctr">
            <a:normAutofit/>
          </a:bodyPr>
          <a:lstStyle/>
          <a:p>
            <a:pPr marL="0" marR="0" indent="0">
              <a:spcBef>
                <a:spcPts val="0"/>
              </a:spcBef>
              <a:spcAft>
                <a:spcPts val="800"/>
              </a:spcAft>
              <a:buNone/>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VEHI’s benefit plans are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NOT</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changing in 2023.  VEHI will continue to offer:</a:t>
            </a:r>
          </a:p>
          <a:p>
            <a:pPr marL="0" marR="0" indent="0">
              <a:spcBef>
                <a:spcPts val="0"/>
              </a:spcBef>
              <a:spcAft>
                <a:spcPts val="800"/>
              </a:spcAft>
              <a:buNone/>
            </a:pPr>
            <a:endParaRPr lang="en-US" sz="1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The s</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ame four plans (Platinum, Gold, Gold CDHP </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&amp;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Silver CDHP).  Each plan covers:</a:t>
            </a:r>
          </a:p>
          <a:p>
            <a:pPr marL="342900" marR="0" lvl="0" indent="-342900">
              <a:spcBef>
                <a:spcPts val="0"/>
              </a:spcBef>
              <a:spcAft>
                <a:spcPts val="0"/>
              </a:spcAft>
              <a:buFont typeface="Wingdings" panose="05000000000000000000" pitchFamily="2" charset="2"/>
              <a:buChar char=""/>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The s</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ame medical services and </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products</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spcBef>
                <a:spcPts val="0"/>
              </a:spcBef>
              <a:spcAft>
                <a:spcPts val="0"/>
              </a:spcAft>
              <a:buFont typeface="Wingdings" panose="05000000000000000000" pitchFamily="2" charset="2"/>
              <a:buChar char=""/>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The s</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ame medical networks, and with</a:t>
            </a:r>
          </a:p>
          <a:p>
            <a:pPr marL="342900" marR="0" lvl="0" indent="-342900">
              <a:spcBef>
                <a:spcPts val="0"/>
              </a:spcBef>
              <a:spcAft>
                <a:spcPts val="0"/>
              </a:spcAft>
              <a:buFont typeface="Wingdings" panose="05000000000000000000" pitchFamily="2" charset="2"/>
              <a:buChar char=""/>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The same four tiers of coverage (single, two-person, parent/child[ren] and family)</a:t>
            </a:r>
          </a:p>
          <a:p>
            <a:pPr marL="342900" marR="0" lvl="0" indent="-342900">
              <a:spcBef>
                <a:spcPts val="0"/>
              </a:spcBef>
              <a:spcAft>
                <a:spcPts val="800"/>
              </a:spcAft>
              <a:buFont typeface="Wingdings" panose="05000000000000000000" pitchFamily="2" charset="2"/>
              <a:buChar char=""/>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You can review the plans</a:t>
            </a:r>
            <a:r>
              <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u="sng" dirty="0">
                <a:ln/>
                <a:solidFill>
                  <a:schemeClr val="accent4"/>
                </a:solidFill>
                <a:effectLst>
                  <a:outerShdw blurRad="38100" dist="19050" dir="2700000" algn="tl" rotWithShape="0">
                    <a:schemeClr val="dk1">
                      <a:lumMod val="50000"/>
                      <a:alpha val="40000"/>
                    </a:schemeClr>
                  </a:outerShdw>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at this link</a:t>
            </a:r>
            <a:r>
              <a:rPr lang="en-US" sz="24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US" sz="2400" dirty="0">
              <a:solidFill>
                <a:srgbClr val="FEFFFF"/>
              </a:solidFill>
            </a:endParaRPr>
          </a:p>
        </p:txBody>
      </p:sp>
    </p:spTree>
    <p:extLst>
      <p:ext uri="{BB962C8B-B14F-4D97-AF65-F5344CB8AC3E}">
        <p14:creationId xmlns:p14="http://schemas.microsoft.com/office/powerpoint/2010/main" val="26719002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758B37-06D8-4A8A-8A14-8A22F08FF1BF}"/>
              </a:ext>
            </a:extLst>
          </p:cNvPr>
          <p:cNvSpPr>
            <a:spLocks noGrp="1"/>
          </p:cNvSpPr>
          <p:nvPr>
            <p:ph type="title"/>
          </p:nvPr>
        </p:nvSpPr>
        <p:spPr>
          <a:xfrm>
            <a:off x="594360" y="637125"/>
            <a:ext cx="3802276" cy="5820825"/>
          </a:xfrm>
        </p:spPr>
        <p:txBody>
          <a:bodyPr>
            <a:normAutofit fontScale="90000"/>
          </a:bodyPr>
          <a:lstStyle/>
          <a:p>
            <a:r>
              <a:rPr lang="en-US" sz="4800" b="1" dirty="0"/>
              <a:t>MFE for </a:t>
            </a:r>
            <a:r>
              <a:rPr lang="en-US" sz="4800" b="1" dirty="0">
                <a:solidFill>
                  <a:srgbClr val="FF0000"/>
                </a:solidFill>
              </a:rPr>
              <a:t>Licensed Educators </a:t>
            </a:r>
            <a:r>
              <a:rPr lang="en-US" sz="4800" b="1" dirty="0"/>
              <a:t>in FY23 (if they “max out” their OOP costs)</a:t>
            </a:r>
            <a:br>
              <a:rPr lang="en-US" sz="4800" b="1" dirty="0"/>
            </a:br>
            <a:br>
              <a:rPr lang="en-US" sz="4800" b="1" dirty="0"/>
            </a:br>
            <a:endParaRPr lang="en-US" sz="4800" b="1" dirty="0"/>
          </a:p>
        </p:txBody>
      </p:sp>
      <p:graphicFrame>
        <p:nvGraphicFramePr>
          <p:cNvPr id="8" name="Content Placeholder 5">
            <a:extLst>
              <a:ext uri="{FF2B5EF4-FFF2-40B4-BE49-F238E27FC236}">
                <a16:creationId xmlns:a16="http://schemas.microsoft.com/office/drawing/2014/main" id="{BD1EBAD2-5F3F-41EF-BDF8-340A8046A24D}"/>
              </a:ext>
            </a:extLst>
          </p:cNvPr>
          <p:cNvGraphicFramePr>
            <a:graphicFrameLocks noGrp="1"/>
          </p:cNvGraphicFramePr>
          <p:nvPr>
            <p:ph idx="1"/>
            <p:extLst>
              <p:ext uri="{D42A27DB-BD31-4B8C-83A1-F6EECF244321}">
                <p14:modId xmlns:p14="http://schemas.microsoft.com/office/powerpoint/2010/main" val="2787927220"/>
              </p:ext>
            </p:extLst>
          </p:nvPr>
        </p:nvGraphicFramePr>
        <p:xfrm>
          <a:off x="5166985" y="303591"/>
          <a:ext cx="6777365" cy="6225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92750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758B37-06D8-4A8A-8A14-8A22F08FF1BF}"/>
              </a:ext>
            </a:extLst>
          </p:cNvPr>
          <p:cNvSpPr>
            <a:spLocks noGrp="1"/>
          </p:cNvSpPr>
          <p:nvPr>
            <p:ph type="title"/>
          </p:nvPr>
        </p:nvSpPr>
        <p:spPr>
          <a:xfrm>
            <a:off x="594360" y="637125"/>
            <a:ext cx="3802276" cy="5820825"/>
          </a:xfrm>
        </p:spPr>
        <p:txBody>
          <a:bodyPr>
            <a:normAutofit/>
          </a:bodyPr>
          <a:lstStyle/>
          <a:p>
            <a:r>
              <a:rPr lang="en-US" b="1" dirty="0"/>
              <a:t>MFE for </a:t>
            </a:r>
            <a:r>
              <a:rPr lang="en-US" b="1" dirty="0">
                <a:solidFill>
                  <a:srgbClr val="FF0000"/>
                </a:solidFill>
              </a:rPr>
              <a:t>Licensed Educators </a:t>
            </a:r>
            <a:r>
              <a:rPr lang="en-US" b="1" dirty="0"/>
              <a:t>in FY23 (if they “max out” their OOP costs)</a:t>
            </a:r>
            <a:br>
              <a:rPr lang="en-US" b="1" dirty="0"/>
            </a:br>
            <a:endParaRPr lang="en-US" b="1" dirty="0"/>
          </a:p>
        </p:txBody>
      </p:sp>
      <p:graphicFrame>
        <p:nvGraphicFramePr>
          <p:cNvPr id="8" name="Content Placeholder 5">
            <a:extLst>
              <a:ext uri="{FF2B5EF4-FFF2-40B4-BE49-F238E27FC236}">
                <a16:creationId xmlns:a16="http://schemas.microsoft.com/office/drawing/2014/main" id="{BD1EBAD2-5F3F-41EF-BDF8-340A8046A24D}"/>
              </a:ext>
            </a:extLst>
          </p:cNvPr>
          <p:cNvGraphicFramePr>
            <a:graphicFrameLocks noGrp="1"/>
          </p:cNvGraphicFramePr>
          <p:nvPr>
            <p:ph idx="1"/>
            <p:extLst>
              <p:ext uri="{D42A27DB-BD31-4B8C-83A1-F6EECF244321}">
                <p14:modId xmlns:p14="http://schemas.microsoft.com/office/powerpoint/2010/main" val="4274146390"/>
              </p:ext>
            </p:extLst>
          </p:nvPr>
        </p:nvGraphicFramePr>
        <p:xfrm>
          <a:off x="5166985" y="303591"/>
          <a:ext cx="6777365" cy="6225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889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758B37-06D8-4A8A-8A14-8A22F08FF1BF}"/>
              </a:ext>
            </a:extLst>
          </p:cNvPr>
          <p:cNvSpPr>
            <a:spLocks noGrp="1"/>
          </p:cNvSpPr>
          <p:nvPr>
            <p:ph type="title"/>
          </p:nvPr>
        </p:nvSpPr>
        <p:spPr>
          <a:xfrm>
            <a:off x="594360" y="637125"/>
            <a:ext cx="3802276" cy="5820825"/>
          </a:xfrm>
        </p:spPr>
        <p:txBody>
          <a:bodyPr>
            <a:normAutofit/>
          </a:bodyPr>
          <a:lstStyle/>
          <a:p>
            <a:r>
              <a:rPr lang="en-US" b="1" dirty="0"/>
              <a:t>MFE for </a:t>
            </a:r>
            <a:r>
              <a:rPr lang="en-US" b="1" dirty="0">
                <a:solidFill>
                  <a:srgbClr val="FF0000"/>
                </a:solidFill>
              </a:rPr>
              <a:t>Licensed Educators </a:t>
            </a:r>
            <a:r>
              <a:rPr lang="en-US" b="1" dirty="0"/>
              <a:t>in FY23 (if they “max out” their OOP costs)</a:t>
            </a:r>
            <a:br>
              <a:rPr lang="en-US" b="1" dirty="0"/>
            </a:br>
            <a:endParaRPr lang="en-US" b="1" dirty="0"/>
          </a:p>
        </p:txBody>
      </p:sp>
      <p:graphicFrame>
        <p:nvGraphicFramePr>
          <p:cNvPr id="8" name="Content Placeholder 5">
            <a:extLst>
              <a:ext uri="{FF2B5EF4-FFF2-40B4-BE49-F238E27FC236}">
                <a16:creationId xmlns:a16="http://schemas.microsoft.com/office/drawing/2014/main" id="{BD1EBAD2-5F3F-41EF-BDF8-340A8046A24D}"/>
              </a:ext>
            </a:extLst>
          </p:cNvPr>
          <p:cNvGraphicFramePr>
            <a:graphicFrameLocks noGrp="1"/>
          </p:cNvGraphicFramePr>
          <p:nvPr>
            <p:ph idx="1"/>
            <p:extLst>
              <p:ext uri="{D42A27DB-BD31-4B8C-83A1-F6EECF244321}">
                <p14:modId xmlns:p14="http://schemas.microsoft.com/office/powerpoint/2010/main" val="3491460662"/>
              </p:ext>
            </p:extLst>
          </p:nvPr>
        </p:nvGraphicFramePr>
        <p:xfrm>
          <a:off x="5166985" y="303591"/>
          <a:ext cx="6777365" cy="6225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16217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758B37-06D8-4A8A-8A14-8A22F08FF1BF}"/>
              </a:ext>
            </a:extLst>
          </p:cNvPr>
          <p:cNvSpPr>
            <a:spLocks noGrp="1"/>
          </p:cNvSpPr>
          <p:nvPr>
            <p:ph type="title"/>
          </p:nvPr>
        </p:nvSpPr>
        <p:spPr>
          <a:xfrm>
            <a:off x="594360" y="637125"/>
            <a:ext cx="3802276" cy="5820825"/>
          </a:xfrm>
        </p:spPr>
        <p:txBody>
          <a:bodyPr>
            <a:normAutofit/>
          </a:bodyPr>
          <a:lstStyle/>
          <a:p>
            <a:r>
              <a:rPr lang="en-US" b="1" dirty="0"/>
              <a:t>MFE for </a:t>
            </a:r>
            <a:r>
              <a:rPr lang="en-US" b="1" dirty="0">
                <a:solidFill>
                  <a:srgbClr val="FF0000"/>
                </a:solidFill>
              </a:rPr>
              <a:t>Licensed Educators </a:t>
            </a:r>
            <a:r>
              <a:rPr lang="en-US" b="1" dirty="0"/>
              <a:t>in FY23 (if they “max out” their OOP costs)</a:t>
            </a:r>
            <a:br>
              <a:rPr lang="en-US" b="1" dirty="0"/>
            </a:br>
            <a:endParaRPr lang="en-US" b="1" dirty="0"/>
          </a:p>
        </p:txBody>
      </p:sp>
      <p:graphicFrame>
        <p:nvGraphicFramePr>
          <p:cNvPr id="8" name="Content Placeholder 5">
            <a:extLst>
              <a:ext uri="{FF2B5EF4-FFF2-40B4-BE49-F238E27FC236}">
                <a16:creationId xmlns:a16="http://schemas.microsoft.com/office/drawing/2014/main" id="{BD1EBAD2-5F3F-41EF-BDF8-340A8046A24D}"/>
              </a:ext>
            </a:extLst>
          </p:cNvPr>
          <p:cNvGraphicFramePr>
            <a:graphicFrameLocks noGrp="1"/>
          </p:cNvGraphicFramePr>
          <p:nvPr>
            <p:ph idx="1"/>
            <p:extLst>
              <p:ext uri="{D42A27DB-BD31-4B8C-83A1-F6EECF244321}">
                <p14:modId xmlns:p14="http://schemas.microsoft.com/office/powerpoint/2010/main" val="3239418762"/>
              </p:ext>
            </p:extLst>
          </p:nvPr>
        </p:nvGraphicFramePr>
        <p:xfrm>
          <a:off x="5166985" y="303591"/>
          <a:ext cx="6777365" cy="6225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51577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69C339-4B93-488C-851C-67BBDCC12494}"/>
              </a:ext>
            </a:extLst>
          </p:cNvPr>
          <p:cNvSpPr>
            <a:spLocks noGrp="1"/>
          </p:cNvSpPr>
          <p:nvPr>
            <p:ph type="title"/>
          </p:nvPr>
        </p:nvSpPr>
        <p:spPr>
          <a:xfrm>
            <a:off x="594360" y="637125"/>
            <a:ext cx="3802276" cy="5256371"/>
          </a:xfrm>
        </p:spPr>
        <p:txBody>
          <a:bodyPr>
            <a:normAutofit fontScale="90000"/>
          </a:bodyPr>
          <a:lstStyle/>
          <a:p>
            <a:r>
              <a:rPr lang="en-US" sz="4800" dirty="0"/>
              <a:t>Where can licensed educators find more information on MFE and other insurance costs?</a:t>
            </a:r>
          </a:p>
        </p:txBody>
      </p:sp>
      <p:graphicFrame>
        <p:nvGraphicFramePr>
          <p:cNvPr id="5" name="Content Placeholder 2">
            <a:extLst>
              <a:ext uri="{FF2B5EF4-FFF2-40B4-BE49-F238E27FC236}">
                <a16:creationId xmlns:a16="http://schemas.microsoft.com/office/drawing/2014/main" id="{56B9E80E-D128-41C3-9F62-401C16D99674}"/>
              </a:ext>
            </a:extLst>
          </p:cNvPr>
          <p:cNvGraphicFramePr>
            <a:graphicFrameLocks noGrp="1"/>
          </p:cNvGraphicFramePr>
          <p:nvPr>
            <p:ph idx="1"/>
            <p:extLst>
              <p:ext uri="{D42A27DB-BD31-4B8C-83A1-F6EECF244321}">
                <p14:modId xmlns:p14="http://schemas.microsoft.com/office/powerpoint/2010/main" val="619104925"/>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1777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B7C16-613E-4FAC-9645-5AFE1F1B069B}"/>
              </a:ext>
            </a:extLst>
          </p:cNvPr>
          <p:cNvSpPr>
            <a:spLocks noGrp="1"/>
          </p:cNvSpPr>
          <p:nvPr>
            <p:ph type="title"/>
          </p:nvPr>
        </p:nvSpPr>
        <p:spPr>
          <a:xfrm>
            <a:off x="838200" y="0"/>
            <a:ext cx="10515600" cy="1690689"/>
          </a:xfrm>
        </p:spPr>
        <p:txBody>
          <a:bodyPr>
            <a:normAutofit fontScale="90000"/>
          </a:bodyPr>
          <a:lstStyle/>
          <a:p>
            <a:pPr algn="ctr"/>
            <a:br>
              <a:rPr lang="en-US" i="1" dirty="0">
                <a:solidFill>
                  <a:srgbClr val="002060"/>
                </a:solidFill>
              </a:rPr>
            </a:br>
            <a:br>
              <a:rPr lang="en-US" i="1" dirty="0">
                <a:solidFill>
                  <a:srgbClr val="002060"/>
                </a:solidFill>
              </a:rPr>
            </a:br>
            <a:r>
              <a:rPr lang="en-US" i="1" dirty="0">
                <a:solidFill>
                  <a:srgbClr val="002060"/>
                </a:solidFill>
              </a:rPr>
              <a:t>Why VEHI can’t produce the same MFE Slides for Non-Licensed Staff</a:t>
            </a:r>
            <a:br>
              <a:rPr lang="en-US" i="1" dirty="0"/>
            </a:br>
            <a:endParaRPr lang="en-US" i="1" dirty="0"/>
          </a:p>
        </p:txBody>
      </p:sp>
      <p:sp>
        <p:nvSpPr>
          <p:cNvPr id="3" name="Content Placeholder 2">
            <a:extLst>
              <a:ext uri="{FF2B5EF4-FFF2-40B4-BE49-F238E27FC236}">
                <a16:creationId xmlns:a16="http://schemas.microsoft.com/office/drawing/2014/main" id="{9AD23D96-C007-4361-B0C7-D10E55A7FB79}"/>
              </a:ext>
            </a:extLst>
          </p:cNvPr>
          <p:cNvSpPr>
            <a:spLocks noGrp="1"/>
          </p:cNvSpPr>
          <p:nvPr>
            <p:ph idx="1"/>
          </p:nvPr>
        </p:nvSpPr>
        <p:spPr>
          <a:xfrm>
            <a:off x="838200" y="1882775"/>
            <a:ext cx="10515600" cy="4975225"/>
          </a:xfrm>
        </p:spPr>
        <p:txBody>
          <a:bodyPr>
            <a:normAutofit/>
          </a:bodyPr>
          <a:lstStyle/>
          <a:p>
            <a:pPr marL="0" indent="0">
              <a:buNone/>
            </a:pPr>
            <a:r>
              <a:rPr lang="en-US" dirty="0"/>
              <a:t>1</a:t>
            </a:r>
            <a:r>
              <a:rPr lang="en-US" sz="3000" dirty="0"/>
              <a:t>. Unlike licensed staff, non-licensed staff have </a:t>
            </a:r>
            <a:r>
              <a:rPr lang="en-US" sz="3000" b="1" dirty="0"/>
              <a:t>different premium cost sharing </a:t>
            </a:r>
            <a:r>
              <a:rPr lang="en-US" sz="3000" dirty="0"/>
              <a:t>across the state.</a:t>
            </a:r>
          </a:p>
          <a:p>
            <a:pPr marL="0" indent="0">
              <a:buNone/>
            </a:pPr>
            <a:r>
              <a:rPr lang="en-US" sz="3000" dirty="0"/>
              <a:t>2. Different premium cost sharing = Different MFE Costs per school district.</a:t>
            </a:r>
            <a:endParaRPr lang="en-US" sz="3000" b="1" dirty="0"/>
          </a:p>
          <a:p>
            <a:pPr marL="0" indent="0">
              <a:buNone/>
            </a:pPr>
            <a:r>
              <a:rPr lang="en-US" sz="3000" dirty="0"/>
              <a:t>3. Non-licensed staff can calculate their MFE by going to this link on the VEHI website: </a:t>
            </a:r>
            <a:r>
              <a:rPr lang="en-US" sz="3200" dirty="0">
                <a:hlinkClick r:id="rId2"/>
              </a:rPr>
              <a:t>https://vehi.org/non-licensed-employee/</a:t>
            </a:r>
            <a:r>
              <a:rPr lang="en-US" sz="3000" b="1" dirty="0"/>
              <a:t>.  </a:t>
            </a:r>
            <a:r>
              <a:rPr lang="en-US" sz="3000" dirty="0"/>
              <a:t>Follow these steps:</a:t>
            </a:r>
          </a:p>
          <a:p>
            <a:pPr lvl="1"/>
            <a:r>
              <a:rPr lang="en-US" dirty="0"/>
              <a:t>Click on the </a:t>
            </a:r>
            <a:r>
              <a:rPr lang="en-US" b="1" u="sng" dirty="0">
                <a:solidFill>
                  <a:srgbClr val="0070C0"/>
                </a:solidFill>
              </a:rPr>
              <a:t>Cost Comparison for Non-licensed Employees</a:t>
            </a:r>
            <a:r>
              <a:rPr lang="en-US" dirty="0"/>
              <a:t>.  Open the excel spreadsheet and fill in </a:t>
            </a:r>
            <a:r>
              <a:rPr lang="en-US" b="1" dirty="0"/>
              <a:t>Cell A-2 </a:t>
            </a:r>
            <a:r>
              <a:rPr lang="en-US" dirty="0"/>
              <a:t>with your district’s premium co-share.  Then compare the total employee exposure based on your tier of coverage.</a:t>
            </a:r>
          </a:p>
          <a:p>
            <a:pPr lvl="1"/>
            <a:r>
              <a:rPr lang="en-US" dirty="0"/>
              <a:t>There is also a </a:t>
            </a:r>
            <a:r>
              <a:rPr lang="en-US" b="1" dirty="0">
                <a:hlinkClick r:id="rId3"/>
              </a:rPr>
              <a:t>Plan Comparison for Non-Licensed Employees</a:t>
            </a:r>
            <a:r>
              <a:rPr lang="en-US" b="1" dirty="0"/>
              <a:t>.</a:t>
            </a:r>
          </a:p>
        </p:txBody>
      </p:sp>
    </p:spTree>
    <p:extLst>
      <p:ext uri="{BB962C8B-B14F-4D97-AF65-F5344CB8AC3E}">
        <p14:creationId xmlns:p14="http://schemas.microsoft.com/office/powerpoint/2010/main" val="18538943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7C18B46-9500-4711-8A6B-431D1A5BE5F2}"/>
              </a:ext>
            </a:extLst>
          </p:cNvPr>
          <p:cNvSpPr>
            <a:spLocks noGrp="1"/>
          </p:cNvSpPr>
          <p:nvPr>
            <p:ph type="title"/>
          </p:nvPr>
        </p:nvSpPr>
        <p:spPr>
          <a:xfrm>
            <a:off x="3045368" y="2043663"/>
            <a:ext cx="6105194" cy="3199850"/>
          </a:xfrm>
        </p:spPr>
        <p:txBody>
          <a:bodyPr vert="horz" lIns="91440" tIns="45720" rIns="91440" bIns="45720" rtlCol="0" anchor="b">
            <a:normAutofit fontScale="90000"/>
          </a:bodyPr>
          <a:lstStyle/>
          <a:p>
            <a:pPr algn="ctr"/>
            <a:br>
              <a:rPr lang="en-US" sz="5600" b="1" kern="1200" dirty="0">
                <a:solidFill>
                  <a:srgbClr val="FFFFFF"/>
                </a:solidFill>
                <a:latin typeface="+mj-lt"/>
                <a:ea typeface="+mj-ea"/>
                <a:cs typeface="+mj-cs"/>
              </a:rPr>
            </a:br>
            <a:br>
              <a:rPr lang="en-US" sz="5600" b="1" kern="1200" dirty="0">
                <a:solidFill>
                  <a:srgbClr val="FFFFFF"/>
                </a:solidFill>
                <a:latin typeface="+mj-lt"/>
                <a:ea typeface="+mj-ea"/>
                <a:cs typeface="+mj-cs"/>
              </a:rPr>
            </a:br>
            <a:r>
              <a:rPr lang="en-US" sz="5600" b="1" kern="1200" dirty="0">
                <a:solidFill>
                  <a:srgbClr val="FFFFFF"/>
                </a:solidFill>
                <a:latin typeface="+mj-lt"/>
                <a:ea typeface="+mj-ea"/>
                <a:cs typeface="+mj-cs"/>
              </a:rPr>
              <a:t>Know the Eligibility Rules for </a:t>
            </a:r>
            <a:br>
              <a:rPr lang="en-US" sz="5600" b="1" kern="1200" dirty="0">
                <a:solidFill>
                  <a:srgbClr val="FFFFFF"/>
                </a:solidFill>
                <a:latin typeface="+mj-lt"/>
                <a:ea typeface="+mj-ea"/>
                <a:cs typeface="+mj-cs"/>
              </a:rPr>
            </a:br>
            <a:r>
              <a:rPr lang="en-US" sz="5600" b="1" kern="1200" dirty="0">
                <a:solidFill>
                  <a:srgbClr val="FFFF00"/>
                </a:solidFill>
                <a:latin typeface="+mj-lt"/>
                <a:ea typeface="+mj-ea"/>
                <a:cs typeface="+mj-cs"/>
              </a:rPr>
              <a:t>HSAs &amp; HRAs</a:t>
            </a:r>
            <a:br>
              <a:rPr lang="en-US" sz="5600" b="1" kern="1200" dirty="0">
                <a:solidFill>
                  <a:srgbClr val="FFFF00"/>
                </a:solidFill>
                <a:latin typeface="+mj-lt"/>
                <a:ea typeface="+mj-ea"/>
                <a:cs typeface="+mj-cs"/>
              </a:rPr>
            </a:br>
            <a:br>
              <a:rPr lang="en-US" sz="5600" b="1" kern="1200" dirty="0">
                <a:solidFill>
                  <a:srgbClr val="FFFF00"/>
                </a:solidFill>
                <a:latin typeface="+mj-lt"/>
                <a:ea typeface="+mj-ea"/>
                <a:cs typeface="+mj-cs"/>
              </a:rPr>
            </a:br>
            <a:r>
              <a:rPr lang="en-US" sz="5600" b="1" kern="1200" dirty="0">
                <a:solidFill>
                  <a:schemeClr val="bg1"/>
                </a:solidFill>
                <a:latin typeface="+mj-lt"/>
                <a:ea typeface="+mj-ea"/>
                <a:cs typeface="+mj-cs"/>
              </a:rPr>
              <a:t>(It </a:t>
            </a:r>
            <a:r>
              <a:rPr lang="en-US" sz="5600" b="1" u="sng" kern="1200" dirty="0">
                <a:solidFill>
                  <a:schemeClr val="bg1"/>
                </a:solidFill>
                <a:latin typeface="+mj-lt"/>
                <a:ea typeface="+mj-ea"/>
                <a:cs typeface="+mj-cs"/>
              </a:rPr>
              <a:t>really</a:t>
            </a:r>
            <a:r>
              <a:rPr lang="en-US" sz="5600" b="1" kern="1200" dirty="0">
                <a:solidFill>
                  <a:schemeClr val="bg1"/>
                </a:solidFill>
                <a:latin typeface="+mj-lt"/>
                <a:ea typeface="+mj-ea"/>
                <a:cs typeface="+mj-cs"/>
              </a:rPr>
              <a:t> matters.)</a:t>
            </a:r>
          </a:p>
        </p:txBody>
      </p:sp>
    </p:spTree>
    <p:extLst>
      <p:ext uri="{BB962C8B-B14F-4D97-AF65-F5344CB8AC3E}">
        <p14:creationId xmlns:p14="http://schemas.microsoft.com/office/powerpoint/2010/main" val="3338157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1"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3"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endParaRPr>
          </a:p>
        </p:txBody>
      </p:sp>
      <p:sp>
        <p:nvSpPr>
          <p:cNvPr id="2" name="Title 1">
            <a:extLst>
              <a:ext uri="{FF2B5EF4-FFF2-40B4-BE49-F238E27FC236}">
                <a16:creationId xmlns:a16="http://schemas.microsoft.com/office/drawing/2014/main" id="{CF1D7A3F-16B5-4DCB-802B-23769FAFB594}"/>
              </a:ext>
            </a:extLst>
          </p:cNvPr>
          <p:cNvSpPr>
            <a:spLocks noGrp="1"/>
          </p:cNvSpPr>
          <p:nvPr>
            <p:ph type="title"/>
          </p:nvPr>
        </p:nvSpPr>
        <p:spPr>
          <a:xfrm>
            <a:off x="934872" y="982272"/>
            <a:ext cx="3388419" cy="4560970"/>
          </a:xfrm>
        </p:spPr>
        <p:txBody>
          <a:bodyPr>
            <a:normAutofit/>
          </a:bodyPr>
          <a:lstStyle/>
          <a:p>
            <a:r>
              <a:rPr lang="en-US" sz="4000" b="1" dirty="0">
                <a:solidFill>
                  <a:srgbClr val="FFC000"/>
                </a:solidFill>
              </a:rPr>
              <a:t>Spouses: </a:t>
            </a:r>
            <a:br>
              <a:rPr lang="en-US" sz="4000" b="1" dirty="0">
                <a:solidFill>
                  <a:srgbClr val="FFFFFF"/>
                </a:solidFill>
              </a:rPr>
            </a:br>
            <a:br>
              <a:rPr lang="en-US" sz="4000" b="1" dirty="0">
                <a:solidFill>
                  <a:srgbClr val="FFFFFF"/>
                </a:solidFill>
              </a:rPr>
            </a:br>
            <a:r>
              <a:rPr lang="en-US" sz="4000" b="1" dirty="0">
                <a:solidFill>
                  <a:srgbClr val="FFFFFF"/>
                </a:solidFill>
              </a:rPr>
              <a:t>*Marriage *Domestic    </a:t>
            </a:r>
            <a:br>
              <a:rPr lang="en-US" sz="4000" b="1" dirty="0">
                <a:solidFill>
                  <a:srgbClr val="FFFFFF"/>
                </a:solidFill>
              </a:rPr>
            </a:br>
            <a:r>
              <a:rPr lang="en-US" sz="4000" b="1" dirty="0">
                <a:solidFill>
                  <a:srgbClr val="FFFFFF"/>
                </a:solidFill>
              </a:rPr>
              <a:t>  Partners  </a:t>
            </a:r>
            <a:br>
              <a:rPr lang="en-US" sz="4000" b="1" dirty="0">
                <a:solidFill>
                  <a:srgbClr val="FFFFFF"/>
                </a:solidFill>
              </a:rPr>
            </a:br>
            <a:r>
              <a:rPr lang="en-US" sz="4000" b="1" dirty="0">
                <a:solidFill>
                  <a:srgbClr val="FFFFFF"/>
                </a:solidFill>
              </a:rPr>
              <a:t>*Civil Unions</a:t>
            </a:r>
          </a:p>
        </p:txBody>
      </p:sp>
      <p:sp>
        <p:nvSpPr>
          <p:cNvPr id="24"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3" name="Content Placeholder 2">
            <a:extLst>
              <a:ext uri="{FF2B5EF4-FFF2-40B4-BE49-F238E27FC236}">
                <a16:creationId xmlns:a16="http://schemas.microsoft.com/office/drawing/2014/main" id="{783367AA-1C07-42C1-8B8C-AE56EB8F63A7}"/>
              </a:ext>
            </a:extLst>
          </p:cNvPr>
          <p:cNvSpPr>
            <a:spLocks noGrp="1"/>
          </p:cNvSpPr>
          <p:nvPr>
            <p:ph idx="1"/>
          </p:nvPr>
        </p:nvSpPr>
        <p:spPr>
          <a:xfrm>
            <a:off x="5221862" y="1719618"/>
            <a:ext cx="5948831" cy="4831201"/>
          </a:xfrm>
        </p:spPr>
        <p:txBody>
          <a:bodyPr anchor="ctr">
            <a:normAutofit fontScale="92500" lnSpcReduction="10000"/>
          </a:bodyPr>
          <a:lstStyle/>
          <a:p>
            <a:pPr marL="0" indent="0">
              <a:buNone/>
            </a:pPr>
            <a:r>
              <a:rPr lang="en-US" sz="26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“Spouses” for insurance purposes are those by:</a:t>
            </a:r>
          </a:p>
          <a:p>
            <a:pPr>
              <a:buFont typeface="Wingdings" panose="05000000000000000000" pitchFamily="2" charset="2"/>
              <a:buChar char="ü"/>
            </a:pPr>
            <a:r>
              <a:rPr lang="en-US" sz="2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M</a:t>
            </a:r>
            <a:r>
              <a:rPr lang="en-US" sz="26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arriage </a:t>
            </a:r>
          </a:p>
          <a:p>
            <a:pPr>
              <a:buFont typeface="Wingdings" panose="05000000000000000000" pitchFamily="2" charset="2"/>
              <a:buChar char="ü"/>
            </a:pPr>
            <a:r>
              <a:rPr lang="en-US" sz="2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D</a:t>
            </a:r>
            <a:r>
              <a:rPr lang="en-US" sz="26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omestic Partnership</a:t>
            </a:r>
          </a:p>
          <a:p>
            <a:pPr>
              <a:buFont typeface="Wingdings" panose="05000000000000000000" pitchFamily="2" charset="2"/>
              <a:buChar char="ü"/>
            </a:pPr>
            <a:r>
              <a:rPr lang="en-US" sz="2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C</a:t>
            </a:r>
            <a:r>
              <a:rPr lang="en-US" sz="26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ivil Unions	</a:t>
            </a:r>
          </a:p>
          <a:p>
            <a:pPr marL="0" indent="0">
              <a:spcBef>
                <a:spcPts val="0"/>
              </a:spcBef>
              <a:buNone/>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________________________________</a:t>
            </a:r>
          </a:p>
          <a:p>
            <a:pPr marL="0" indent="0">
              <a:buNone/>
            </a:pPr>
            <a:r>
              <a:rPr lang="en-US" sz="24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D</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omestic partners are generally </a:t>
            </a:r>
            <a:r>
              <a:rPr lang="en-US"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NOT</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considered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tax dependents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by the IRS. </a:t>
            </a:r>
          </a:p>
          <a:p>
            <a:pPr marL="0" indent="0">
              <a:buNone/>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If you elect a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Health Savings Account </a:t>
            </a:r>
            <a:r>
              <a:rPr lang="en-US"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(HSA),  </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 order to pay for </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a </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Domestic Partner’s medical </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bills from the HSA, your partner</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must </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be considered a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“qualifying relative” </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under IRS rules.  Check with your central office to make sure your domestic partner satisfies these rules.</a:t>
            </a:r>
            <a:endParaRPr lang="en-US" sz="2400" dirty="0">
              <a:solidFill>
                <a:schemeClr val="bg1"/>
              </a:solidFill>
            </a:endParaRPr>
          </a:p>
        </p:txBody>
      </p:sp>
    </p:spTree>
    <p:extLst>
      <p:ext uri="{BB962C8B-B14F-4D97-AF65-F5344CB8AC3E}">
        <p14:creationId xmlns:p14="http://schemas.microsoft.com/office/powerpoint/2010/main" val="3227509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 name="Slide Background Fill">
            <a:extLst>
              <a:ext uri="{FF2B5EF4-FFF2-40B4-BE49-F238E27FC236}">
                <a16:creationId xmlns:a16="http://schemas.microsoft.com/office/drawing/2014/main" id="{C7D023E4-8DE1-436E-9847-ED6A4B4B04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0" name="Color Cover">
            <a:extLst>
              <a:ext uri="{FF2B5EF4-FFF2-40B4-BE49-F238E27FC236}">
                <a16:creationId xmlns:a16="http://schemas.microsoft.com/office/drawing/2014/main" id="{63C1F321-BB96-4700-B3CE-1A615606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71" name="Group 57">
            <a:extLst>
              <a:ext uri="{FF2B5EF4-FFF2-40B4-BE49-F238E27FC236}">
                <a16:creationId xmlns:a16="http://schemas.microsoft.com/office/drawing/2014/main" id="{3FA1AD64-F15F-417D-956C-B2C211FC90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1" y="0"/>
            <a:ext cx="6064235" cy="6858000"/>
            <a:chOff x="651279" y="598259"/>
            <a:chExt cx="10889442" cy="5680742"/>
          </a:xfrm>
        </p:grpSpPr>
        <p:sp>
          <p:nvSpPr>
            <p:cNvPr id="59" name="Color">
              <a:extLst>
                <a:ext uri="{FF2B5EF4-FFF2-40B4-BE49-F238E27FC236}">
                  <a16:creationId xmlns:a16="http://schemas.microsoft.com/office/drawing/2014/main" id="{5F3C79B0-E0DE-407E-B550-3FDEB67B00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0" name="Color">
              <a:extLst>
                <a:ext uri="{FF2B5EF4-FFF2-40B4-BE49-F238E27FC236}">
                  <a16:creationId xmlns:a16="http://schemas.microsoft.com/office/drawing/2014/main" id="{A1A2DFA8-F321-4204-9B31-A3713BC652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62" name="Group 61">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63" name="Freeform: Shape 62">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64" name="Freeform: Shape 63">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65" name="Freeform: Shape 64">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66" name="Freeform: Shape 65">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67" name="Freeform: Shape 66">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68" name="Freeform: Shape 67">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69" name="Freeform: Shape 68">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grpSp>
      <p:sp>
        <p:nvSpPr>
          <p:cNvPr id="2" name="Title 1">
            <a:extLst>
              <a:ext uri="{FF2B5EF4-FFF2-40B4-BE49-F238E27FC236}">
                <a16:creationId xmlns:a16="http://schemas.microsoft.com/office/drawing/2014/main" id="{F1ED8232-E0C2-457E-B42C-A9D98D47012B}"/>
              </a:ext>
            </a:extLst>
          </p:cNvPr>
          <p:cNvSpPr>
            <a:spLocks noGrp="1"/>
          </p:cNvSpPr>
          <p:nvPr>
            <p:ph type="title"/>
          </p:nvPr>
        </p:nvSpPr>
        <p:spPr>
          <a:xfrm>
            <a:off x="789708" y="841664"/>
            <a:ext cx="4874661" cy="5156800"/>
          </a:xfrm>
        </p:spPr>
        <p:txBody>
          <a:bodyPr vert="horz" lIns="91440" tIns="45720" rIns="91440" bIns="45720" rtlCol="0" anchor="ctr">
            <a:normAutofit/>
          </a:bodyPr>
          <a:lstStyle/>
          <a:p>
            <a:r>
              <a:rPr lang="en-US" sz="4100" b="1" kern="1200" dirty="0">
                <a:solidFill>
                  <a:srgbClr val="FFC000"/>
                </a:solidFill>
                <a:latin typeface="+mj-lt"/>
                <a:ea typeface="+mj-ea"/>
                <a:cs typeface="+mj-cs"/>
              </a:rPr>
              <a:t>Under IRS Rules: </a:t>
            </a:r>
            <a:br>
              <a:rPr lang="en-US" sz="4100" b="1" kern="1200" dirty="0">
                <a:solidFill>
                  <a:schemeClr val="bg1"/>
                </a:solidFill>
                <a:latin typeface="+mj-lt"/>
                <a:ea typeface="+mj-ea"/>
                <a:cs typeface="+mj-cs"/>
              </a:rPr>
            </a:br>
            <a:br>
              <a:rPr lang="en-US" sz="4100" b="1" kern="1200" dirty="0">
                <a:solidFill>
                  <a:schemeClr val="bg1"/>
                </a:solidFill>
                <a:latin typeface="+mj-lt"/>
                <a:ea typeface="+mj-ea"/>
                <a:cs typeface="+mj-cs"/>
              </a:rPr>
            </a:br>
            <a:r>
              <a:rPr lang="en-US" sz="4100" kern="1200" dirty="0">
                <a:solidFill>
                  <a:schemeClr val="bg1"/>
                </a:solidFill>
                <a:latin typeface="+mj-lt"/>
                <a:ea typeface="+mj-ea"/>
                <a:cs typeface="+mj-cs"/>
              </a:rPr>
              <a:t>Not Every Employee </a:t>
            </a:r>
            <a:r>
              <a:rPr lang="en-US" sz="4100" dirty="0">
                <a:solidFill>
                  <a:schemeClr val="bg1"/>
                </a:solidFill>
              </a:rPr>
              <a:t>C</a:t>
            </a:r>
            <a:r>
              <a:rPr lang="en-US" sz="4100" kern="1200" dirty="0">
                <a:solidFill>
                  <a:schemeClr val="bg1"/>
                </a:solidFill>
                <a:latin typeface="+mj-lt"/>
                <a:ea typeface="+mj-ea"/>
                <a:cs typeface="+mj-cs"/>
              </a:rPr>
              <a:t>an Contribute to or Receive an Employer Contribution to a </a:t>
            </a:r>
            <a:r>
              <a:rPr lang="en-US" sz="4100" b="1" kern="1200" dirty="0">
                <a:solidFill>
                  <a:srgbClr val="FFC000"/>
                </a:solidFill>
                <a:latin typeface="+mj-lt"/>
                <a:ea typeface="+mj-ea"/>
                <a:cs typeface="+mj-cs"/>
              </a:rPr>
              <a:t>Health Savings Account </a:t>
            </a:r>
            <a:r>
              <a:rPr lang="en-US" sz="4100" kern="1200" dirty="0">
                <a:solidFill>
                  <a:schemeClr val="bg1"/>
                </a:solidFill>
                <a:latin typeface="+mj-lt"/>
                <a:ea typeface="+mj-ea"/>
                <a:cs typeface="+mj-cs"/>
              </a:rPr>
              <a:t>(HSA)</a:t>
            </a:r>
          </a:p>
        </p:txBody>
      </p:sp>
      <p:sp>
        <p:nvSpPr>
          <p:cNvPr id="3" name="Text Placeholder 2">
            <a:extLst>
              <a:ext uri="{FF2B5EF4-FFF2-40B4-BE49-F238E27FC236}">
                <a16:creationId xmlns:a16="http://schemas.microsoft.com/office/drawing/2014/main" id="{53475923-FFBD-4400-9DAC-369B59BD988A}"/>
              </a:ext>
            </a:extLst>
          </p:cNvPr>
          <p:cNvSpPr>
            <a:spLocks noGrp="1"/>
          </p:cNvSpPr>
          <p:nvPr>
            <p:ph type="body" idx="1"/>
          </p:nvPr>
        </p:nvSpPr>
        <p:spPr>
          <a:xfrm>
            <a:off x="6534687" y="841664"/>
            <a:ext cx="4867605" cy="5932516"/>
          </a:xfrm>
        </p:spPr>
        <p:txBody>
          <a:bodyPr vert="horz" lIns="91440" tIns="45720" rIns="91440" bIns="45720" rtlCol="0" anchor="ctr">
            <a:normAutofit/>
          </a:bodyPr>
          <a:lstStyle/>
          <a:p>
            <a:r>
              <a:rPr lang="en-US" b="1" dirty="0">
                <a:solidFill>
                  <a:schemeClr val="tx2"/>
                </a:solidFill>
              </a:rPr>
              <a:t>The IRS does not allow an employee to</a:t>
            </a:r>
            <a:r>
              <a:rPr lang="en-US" b="1" kern="1200" dirty="0">
                <a:solidFill>
                  <a:schemeClr val="tx2"/>
                </a:solidFill>
                <a:effectLst/>
                <a:latin typeface="+mn-lt"/>
                <a:ea typeface="+mn-ea"/>
                <a:cs typeface="+mn-cs"/>
              </a:rPr>
              <a:t> </a:t>
            </a:r>
            <a:r>
              <a:rPr lang="en-US" b="1" u="sng" kern="1200" dirty="0">
                <a:solidFill>
                  <a:schemeClr val="tx2"/>
                </a:solidFill>
                <a:effectLst/>
                <a:latin typeface="+mn-lt"/>
                <a:ea typeface="+mn-ea"/>
                <a:cs typeface="+mn-cs"/>
                <a:hlinkClick r:id="rId3">
                  <a:extLst>
                    <a:ext uri="{A12FA001-AC4F-418D-AE19-62706E023703}">
                      <ahyp:hlinkClr xmlns:ahyp="http://schemas.microsoft.com/office/drawing/2018/hyperlinkcolor" val="tx"/>
                    </a:ext>
                  </a:extLst>
                </a:hlinkClick>
              </a:rPr>
              <a:t>make or receive a contribution to an HSA</a:t>
            </a:r>
            <a:r>
              <a:rPr lang="en-US" b="1" kern="1200" dirty="0">
                <a:solidFill>
                  <a:schemeClr val="tx2"/>
                </a:solidFill>
                <a:effectLst/>
                <a:latin typeface="+mn-lt"/>
                <a:ea typeface="+mn-ea"/>
                <a:cs typeface="+mn-cs"/>
              </a:rPr>
              <a:t> if the person is enrolled in:</a:t>
            </a:r>
          </a:p>
          <a:p>
            <a:endParaRPr lang="en-US" sz="1200" kern="1200" dirty="0">
              <a:solidFill>
                <a:schemeClr val="tx2"/>
              </a:solidFill>
              <a:effectLst/>
              <a:latin typeface="+mn-lt"/>
              <a:ea typeface="+mn-ea"/>
              <a:cs typeface="+mn-cs"/>
            </a:endParaRPr>
          </a:p>
          <a:p>
            <a:pPr marL="342900" indent="-342900">
              <a:buFont typeface="Arial" panose="020B0604020202020204" pitchFamily="34" charset="0"/>
              <a:buChar char="•"/>
            </a:pPr>
            <a:r>
              <a:rPr lang="en-US" sz="2000" b="1" kern="1200" dirty="0">
                <a:solidFill>
                  <a:schemeClr val="tx2"/>
                </a:solidFill>
                <a:effectLst/>
                <a:latin typeface="+mn-lt"/>
                <a:ea typeface="+mn-ea"/>
                <a:cs typeface="+mn-cs"/>
              </a:rPr>
              <a:t>Medicare</a:t>
            </a:r>
            <a:r>
              <a:rPr lang="en-US" sz="2000" kern="1200" dirty="0">
                <a:solidFill>
                  <a:schemeClr val="tx2"/>
                </a:solidFill>
                <a:effectLst/>
                <a:latin typeface="+mn-lt"/>
                <a:ea typeface="+mn-ea"/>
                <a:cs typeface="+mn-cs"/>
              </a:rPr>
              <a:t> (Parts A, B, C or D) or </a:t>
            </a:r>
            <a:r>
              <a:rPr lang="en-US" sz="2000" b="1" kern="1200" dirty="0">
                <a:solidFill>
                  <a:schemeClr val="tx2"/>
                </a:solidFill>
                <a:effectLst/>
                <a:latin typeface="+mn-lt"/>
                <a:ea typeface="+mn-ea"/>
                <a:cs typeface="+mn-cs"/>
              </a:rPr>
              <a:t>Social Security</a:t>
            </a:r>
          </a:p>
          <a:p>
            <a:pPr marL="342900" indent="-342900">
              <a:buFont typeface="Arial" panose="020B0604020202020204" pitchFamily="34" charset="0"/>
              <a:buChar char="•"/>
            </a:pPr>
            <a:r>
              <a:rPr lang="en-US" sz="2000" b="1" kern="1200" dirty="0">
                <a:solidFill>
                  <a:schemeClr val="tx2"/>
                </a:solidFill>
                <a:effectLst/>
                <a:latin typeface="+mn-lt"/>
                <a:ea typeface="+mn-ea"/>
                <a:cs typeface="+mn-cs"/>
              </a:rPr>
              <a:t>TRICARE</a:t>
            </a:r>
            <a:r>
              <a:rPr lang="en-US" sz="2000" kern="1200" dirty="0">
                <a:solidFill>
                  <a:schemeClr val="tx2"/>
                </a:solidFill>
                <a:effectLst/>
                <a:latin typeface="+mn-lt"/>
                <a:ea typeface="+mn-ea"/>
                <a:cs typeface="+mn-cs"/>
              </a:rPr>
              <a:t> (military health benefits).</a:t>
            </a:r>
          </a:p>
          <a:p>
            <a:pPr marL="342900" indent="-342900">
              <a:buFont typeface="Arial" panose="020B0604020202020204" pitchFamily="34" charset="0"/>
              <a:buChar char="•"/>
            </a:pPr>
            <a:r>
              <a:rPr lang="en-US" sz="2000" kern="1200" dirty="0">
                <a:solidFill>
                  <a:schemeClr val="tx2"/>
                </a:solidFill>
                <a:latin typeface="+mn-lt"/>
                <a:ea typeface="+mn-ea"/>
                <a:cs typeface="+mn-cs"/>
              </a:rPr>
              <a:t>Employees </a:t>
            </a:r>
            <a:r>
              <a:rPr lang="en-US" sz="2000" b="1" kern="1200" dirty="0">
                <a:solidFill>
                  <a:schemeClr val="tx2"/>
                </a:solidFill>
                <a:latin typeface="+mn-lt"/>
                <a:ea typeface="+mn-ea"/>
                <a:cs typeface="+mn-cs"/>
              </a:rPr>
              <a:t>not </a:t>
            </a:r>
            <a:r>
              <a:rPr lang="en-US" sz="2000" kern="1200" dirty="0">
                <a:solidFill>
                  <a:schemeClr val="tx2"/>
                </a:solidFill>
                <a:latin typeface="+mn-lt"/>
                <a:ea typeface="+mn-ea"/>
                <a:cs typeface="+mn-cs"/>
              </a:rPr>
              <a:t>in TRICARE, but who get certain treatments at the V.A., </a:t>
            </a:r>
            <a:r>
              <a:rPr lang="en-US" sz="2000" b="1" kern="1200" dirty="0">
                <a:solidFill>
                  <a:schemeClr val="tx2"/>
                </a:solidFill>
                <a:latin typeface="+mn-lt"/>
                <a:ea typeface="+mn-ea"/>
                <a:cs typeface="+mn-cs"/>
              </a:rPr>
              <a:t>cannot </a:t>
            </a:r>
            <a:r>
              <a:rPr lang="en-US" sz="2000" kern="1200" dirty="0">
                <a:solidFill>
                  <a:schemeClr val="tx2"/>
                </a:solidFill>
                <a:latin typeface="+mn-lt"/>
                <a:ea typeface="+mn-ea"/>
                <a:cs typeface="+mn-cs"/>
              </a:rPr>
              <a:t>make or receive HSA contributions for </a:t>
            </a:r>
            <a:r>
              <a:rPr lang="en-US" sz="2000" b="1" kern="1200" dirty="0">
                <a:solidFill>
                  <a:schemeClr val="tx2"/>
                </a:solidFill>
                <a:latin typeface="+mn-lt"/>
                <a:ea typeface="+mn-ea"/>
                <a:cs typeface="+mn-cs"/>
              </a:rPr>
              <a:t>3 months. </a:t>
            </a:r>
            <a:r>
              <a:rPr lang="en-US" sz="2000" kern="1200" dirty="0">
                <a:solidFill>
                  <a:schemeClr val="tx2"/>
                </a:solidFill>
                <a:latin typeface="+mn-lt"/>
                <a:ea typeface="+mn-ea"/>
                <a:cs typeface="+mn-cs"/>
              </a:rPr>
              <a:t>There are exceptions to this rule. </a:t>
            </a:r>
          </a:p>
          <a:p>
            <a:pPr marL="342900" indent="-342900">
              <a:buFont typeface="Arial" panose="020B0604020202020204" pitchFamily="34" charset="0"/>
              <a:buChar char="•"/>
            </a:pPr>
            <a:r>
              <a:rPr lang="en-US" sz="2000" kern="1200" dirty="0">
                <a:solidFill>
                  <a:schemeClr val="tx2"/>
                </a:solidFill>
                <a:latin typeface="+mn-lt"/>
                <a:ea typeface="+mn-ea"/>
                <a:cs typeface="+mn-cs"/>
              </a:rPr>
              <a:t>A </a:t>
            </a:r>
            <a:r>
              <a:rPr lang="en-US" sz="2000" b="1" kern="1200" dirty="0">
                <a:solidFill>
                  <a:schemeClr val="tx2"/>
                </a:solidFill>
                <a:latin typeface="+mn-lt"/>
                <a:ea typeface="+mn-ea"/>
                <a:cs typeface="+mn-cs"/>
              </a:rPr>
              <a:t>spouse’s health plan</a:t>
            </a:r>
            <a:r>
              <a:rPr lang="en-US" sz="2000" kern="1200" dirty="0">
                <a:solidFill>
                  <a:schemeClr val="tx2"/>
                </a:solidFill>
                <a:latin typeface="+mn-lt"/>
                <a:ea typeface="+mn-ea"/>
                <a:cs typeface="+mn-cs"/>
              </a:rPr>
              <a:t>,</a:t>
            </a:r>
            <a:r>
              <a:rPr lang="en-US" sz="2000" kern="1200" dirty="0">
                <a:solidFill>
                  <a:schemeClr val="tx2"/>
                </a:solidFill>
                <a:effectLst/>
                <a:latin typeface="+mn-lt"/>
                <a:ea typeface="+mn-ea"/>
                <a:cs typeface="+mn-cs"/>
              </a:rPr>
              <a:t> for primary or secondary coverage, if it is </a:t>
            </a:r>
            <a:r>
              <a:rPr lang="en-US" sz="2000" b="1" kern="1200" dirty="0">
                <a:solidFill>
                  <a:schemeClr val="tx2"/>
                </a:solidFill>
                <a:effectLst/>
                <a:latin typeface="+mn-lt"/>
                <a:ea typeface="+mn-ea"/>
                <a:cs typeface="+mn-cs"/>
              </a:rPr>
              <a:t>NOT </a:t>
            </a:r>
            <a:r>
              <a:rPr lang="en-US" sz="2000" kern="1200" dirty="0">
                <a:solidFill>
                  <a:schemeClr val="tx2"/>
                </a:solidFill>
                <a:effectLst/>
                <a:latin typeface="+mn-lt"/>
                <a:ea typeface="+mn-ea"/>
                <a:cs typeface="+mn-cs"/>
              </a:rPr>
              <a:t>HSA-qualified.</a:t>
            </a:r>
          </a:p>
          <a:p>
            <a:pPr marL="342900" indent="-342900">
              <a:buFont typeface="Arial" panose="020B0604020202020204" pitchFamily="34" charset="0"/>
              <a:buChar char="•"/>
            </a:pPr>
            <a:r>
              <a:rPr lang="en-US" sz="2000" kern="1200" dirty="0">
                <a:solidFill>
                  <a:schemeClr val="tx2"/>
                </a:solidFill>
                <a:effectLst/>
                <a:latin typeface="+mn-lt"/>
                <a:ea typeface="+mn-ea"/>
                <a:cs typeface="+mn-cs"/>
              </a:rPr>
              <a:t>A </a:t>
            </a:r>
            <a:r>
              <a:rPr lang="en-US" sz="2000" b="1" kern="1200" dirty="0">
                <a:solidFill>
                  <a:schemeClr val="tx2"/>
                </a:solidFill>
                <a:effectLst/>
                <a:latin typeface="+mn-lt"/>
                <a:ea typeface="+mn-ea"/>
                <a:cs typeface="+mn-cs"/>
              </a:rPr>
              <a:t>flexible spending account </a:t>
            </a:r>
            <a:r>
              <a:rPr lang="en-US" sz="2000" kern="1200" dirty="0">
                <a:solidFill>
                  <a:schemeClr val="tx2"/>
                </a:solidFill>
                <a:effectLst/>
                <a:latin typeface="+mn-lt"/>
                <a:ea typeface="+mn-ea"/>
                <a:cs typeface="+mn-cs"/>
              </a:rPr>
              <a:t>(FSA) – even if the FSA is under a spouse’s employer.</a:t>
            </a:r>
            <a:endParaRPr lang="en-US" sz="2000" kern="1200" dirty="0">
              <a:solidFill>
                <a:schemeClr val="tx2"/>
              </a:solidFill>
              <a:latin typeface="+mn-lt"/>
              <a:ea typeface="+mn-ea"/>
              <a:cs typeface="+mn-cs"/>
            </a:endParaRPr>
          </a:p>
        </p:txBody>
      </p:sp>
    </p:spTree>
    <p:extLst>
      <p:ext uri="{BB962C8B-B14F-4D97-AF65-F5344CB8AC3E}">
        <p14:creationId xmlns:p14="http://schemas.microsoft.com/office/powerpoint/2010/main" val="11531260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6">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6" name="Picture 28">
            <a:extLst>
              <a:ext uri="{FF2B5EF4-FFF2-40B4-BE49-F238E27FC236}">
                <a16:creationId xmlns:a16="http://schemas.microsoft.com/office/drawing/2014/main" id="{1E36F41E-685A-41F3-9D40-0E60698FAA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9003" t="45716" r="30135" b="9820"/>
          <a:stretch>
            <a:fillRect/>
          </a:stretch>
        </p:blipFill>
        <p:spPr>
          <a:xfrm rot="5400000">
            <a:off x="3752077" y="2019878"/>
            <a:ext cx="6858000" cy="2818244"/>
          </a:xfrm>
          <a:custGeom>
            <a:avLst/>
            <a:gdLst>
              <a:gd name="connsiteX0" fmla="*/ 0 w 6858000"/>
              <a:gd name="connsiteY0" fmla="*/ 2818244 h 2818244"/>
              <a:gd name="connsiteX1" fmla="*/ 0 w 6858000"/>
              <a:gd name="connsiteY1" fmla="*/ 0 h 2818244"/>
              <a:gd name="connsiteX2" fmla="*/ 6858000 w 6858000"/>
              <a:gd name="connsiteY2" fmla="*/ 0 h 2818244"/>
              <a:gd name="connsiteX3" fmla="*/ 6857999 w 6858000"/>
              <a:gd name="connsiteY3" fmla="*/ 2818244 h 2818244"/>
            </a:gdLst>
            <a:ahLst/>
            <a:cxnLst>
              <a:cxn ang="0">
                <a:pos x="connsiteX0" y="connsiteY0"/>
              </a:cxn>
              <a:cxn ang="0">
                <a:pos x="connsiteX1" y="connsiteY1"/>
              </a:cxn>
              <a:cxn ang="0">
                <a:pos x="connsiteX2" y="connsiteY2"/>
              </a:cxn>
              <a:cxn ang="0">
                <a:pos x="connsiteX3" y="connsiteY3"/>
              </a:cxn>
            </a:cxnLst>
            <a:rect l="l" t="t" r="r" b="b"/>
            <a:pathLst>
              <a:path w="6858000" h="2818244">
                <a:moveTo>
                  <a:pt x="0" y="2818244"/>
                </a:moveTo>
                <a:lnTo>
                  <a:pt x="0" y="0"/>
                </a:lnTo>
                <a:lnTo>
                  <a:pt x="6858000" y="0"/>
                </a:lnTo>
                <a:lnTo>
                  <a:pt x="6857999" y="2818244"/>
                </a:lnTo>
                <a:close/>
              </a:path>
            </a:pathLst>
          </a:custGeom>
        </p:spPr>
      </p:pic>
      <p:sp>
        <p:nvSpPr>
          <p:cNvPr id="28" name="Rectangle 30">
            <a:extLst>
              <a:ext uri="{FF2B5EF4-FFF2-40B4-BE49-F238E27FC236}">
                <a16:creationId xmlns:a16="http://schemas.microsoft.com/office/drawing/2014/main" id="{A3B9EEB8-10D9-43AD-8876-D0E0F63E9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12946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a:extLst>
              <a:ext uri="{FF2B5EF4-FFF2-40B4-BE49-F238E27FC236}">
                <a16:creationId xmlns:a16="http://schemas.microsoft.com/office/drawing/2014/main" id="{F1ED8232-E0C2-457E-B42C-A9D98D47012B}"/>
              </a:ext>
            </a:extLst>
          </p:cNvPr>
          <p:cNvSpPr>
            <a:spLocks noGrp="1"/>
          </p:cNvSpPr>
          <p:nvPr>
            <p:ph type="title"/>
          </p:nvPr>
        </p:nvSpPr>
        <p:spPr>
          <a:xfrm>
            <a:off x="798139" y="135732"/>
            <a:ext cx="6196391" cy="6722268"/>
          </a:xfrm>
        </p:spPr>
        <p:txBody>
          <a:bodyPr vert="horz" lIns="91440" tIns="45720" rIns="91440" bIns="45720" rtlCol="0" anchor="ctr">
            <a:normAutofit/>
          </a:bodyPr>
          <a:lstStyle/>
          <a:p>
            <a:pPr algn="ctr"/>
            <a:r>
              <a:rPr lang="en-US" sz="4000" b="1" kern="1200" dirty="0">
                <a:solidFill>
                  <a:srgbClr val="FF0000"/>
                </a:solidFill>
                <a:latin typeface="+mj-lt"/>
                <a:ea typeface="+mj-ea"/>
                <a:cs typeface="+mj-cs"/>
              </a:rPr>
              <a:t>HSAs &amp; Adult Children</a:t>
            </a:r>
            <a:br>
              <a:rPr lang="en-US" sz="4000" b="1" i="1" kern="1200" dirty="0">
                <a:solidFill>
                  <a:srgbClr val="FF0000"/>
                </a:solidFill>
                <a:latin typeface="+mj-lt"/>
                <a:ea typeface="+mj-ea"/>
                <a:cs typeface="+mj-cs"/>
              </a:rPr>
            </a:br>
            <a:br>
              <a:rPr lang="en-US" sz="4000" b="1" i="1" kern="1200" dirty="0">
                <a:solidFill>
                  <a:srgbClr val="FF0000"/>
                </a:solidFill>
                <a:latin typeface="+mj-lt"/>
                <a:ea typeface="+mj-ea"/>
                <a:cs typeface="+mj-cs"/>
              </a:rPr>
            </a:br>
            <a:r>
              <a:rPr lang="en-US" sz="4000" b="1" i="1" kern="1200" dirty="0">
                <a:latin typeface="+mj-lt"/>
                <a:ea typeface="+mj-ea"/>
                <a:cs typeface="+mj-cs"/>
              </a:rPr>
              <a:t>Under federal law, your adult children, </a:t>
            </a:r>
            <a:r>
              <a:rPr lang="en-US" sz="4000" b="1" i="1" kern="1200" dirty="0">
                <a:solidFill>
                  <a:srgbClr val="002060"/>
                </a:solidFill>
                <a:latin typeface="+mj-lt"/>
                <a:ea typeface="+mj-ea"/>
                <a:cs typeface="+mj-cs"/>
              </a:rPr>
              <a:t>ages 19-26</a:t>
            </a:r>
            <a:r>
              <a:rPr lang="en-US" sz="4000" b="1" i="1" kern="1200" dirty="0">
                <a:latin typeface="+mj-lt"/>
                <a:ea typeface="+mj-ea"/>
                <a:cs typeface="+mj-cs"/>
              </a:rPr>
              <a:t>, can be enrolled in your VEHI Plan. </a:t>
            </a:r>
            <a:br>
              <a:rPr lang="en-US" sz="4000" b="1" i="1" kern="1200" dirty="0">
                <a:solidFill>
                  <a:srgbClr val="002060"/>
                </a:solidFill>
                <a:latin typeface="+mj-lt"/>
                <a:ea typeface="+mj-ea"/>
                <a:cs typeface="+mj-cs"/>
              </a:rPr>
            </a:br>
            <a:br>
              <a:rPr lang="en-US" sz="4000" b="1" i="1" kern="1200" dirty="0">
                <a:solidFill>
                  <a:srgbClr val="002060"/>
                </a:solidFill>
                <a:latin typeface="+mj-lt"/>
                <a:ea typeface="+mj-ea"/>
                <a:cs typeface="+mj-cs"/>
              </a:rPr>
            </a:br>
            <a:r>
              <a:rPr lang="en-US" sz="4000" b="1" kern="1200" dirty="0">
                <a:solidFill>
                  <a:srgbClr val="FF0000"/>
                </a:solidFill>
                <a:latin typeface="+mj-lt"/>
                <a:ea typeface="+mj-ea"/>
                <a:cs typeface="+mj-cs"/>
              </a:rPr>
              <a:t>But IRS rules say:</a:t>
            </a:r>
            <a:br>
              <a:rPr lang="en-US" sz="4000" b="1" kern="1200" dirty="0">
                <a:solidFill>
                  <a:srgbClr val="002060"/>
                </a:solidFill>
                <a:latin typeface="+mj-lt"/>
                <a:ea typeface="+mj-ea"/>
                <a:cs typeface="+mj-cs"/>
              </a:rPr>
            </a:br>
            <a:br>
              <a:rPr lang="en-US" sz="4000" b="1" kern="1200" dirty="0">
                <a:solidFill>
                  <a:srgbClr val="002060"/>
                </a:solidFill>
                <a:latin typeface="+mj-lt"/>
                <a:ea typeface="+mj-ea"/>
                <a:cs typeface="+mj-cs"/>
              </a:rPr>
            </a:br>
            <a:r>
              <a:rPr lang="en-US" sz="4000" b="1" i="1" kern="1200" dirty="0">
                <a:latin typeface="+mj-lt"/>
                <a:ea typeface="+mj-ea"/>
                <a:cs typeface="+mj-cs"/>
              </a:rPr>
              <a:t>HSA funds </a:t>
            </a:r>
            <a:r>
              <a:rPr lang="en-US" sz="4000" b="1" i="1" dirty="0"/>
              <a:t>can be used to pay</a:t>
            </a:r>
            <a:r>
              <a:rPr lang="en-US" sz="4000" b="1" i="1" kern="1200" dirty="0">
                <a:latin typeface="+mj-lt"/>
                <a:ea typeface="+mj-ea"/>
                <a:cs typeface="+mj-cs"/>
              </a:rPr>
              <a:t> </a:t>
            </a:r>
            <a:r>
              <a:rPr lang="en-US" sz="4000" b="1" i="1" dirty="0"/>
              <a:t>medical bills for</a:t>
            </a:r>
            <a:r>
              <a:rPr lang="en-US" sz="4000" b="1" i="1" kern="1200" dirty="0">
                <a:latin typeface="+mj-lt"/>
                <a:ea typeface="+mj-ea"/>
                <a:cs typeface="+mj-cs"/>
              </a:rPr>
              <a:t> your children </a:t>
            </a:r>
            <a:r>
              <a:rPr lang="en-US" sz="4000" b="1" i="1" dirty="0">
                <a:solidFill>
                  <a:srgbClr val="002060"/>
                </a:solidFill>
              </a:rPr>
              <a:t>19-</a:t>
            </a:r>
            <a:r>
              <a:rPr lang="en-US" sz="4000" b="1" i="1" kern="1200" dirty="0">
                <a:solidFill>
                  <a:srgbClr val="002060"/>
                </a:solidFill>
                <a:latin typeface="+mj-lt"/>
                <a:ea typeface="+mj-ea"/>
                <a:cs typeface="+mj-cs"/>
              </a:rPr>
              <a:t> to </a:t>
            </a:r>
            <a:r>
              <a:rPr lang="en-US" sz="4000" b="1" i="1" dirty="0">
                <a:solidFill>
                  <a:srgbClr val="002060"/>
                </a:solidFill>
              </a:rPr>
              <a:t>23-years-old </a:t>
            </a:r>
            <a:r>
              <a:rPr lang="en-US" sz="4000" b="1" i="1" dirty="0">
                <a:solidFill>
                  <a:srgbClr val="C00000"/>
                </a:solidFill>
              </a:rPr>
              <a:t>only if...</a:t>
            </a:r>
            <a:endParaRPr lang="en-US" sz="4000" b="1" i="1" kern="1200" dirty="0">
              <a:solidFill>
                <a:srgbClr val="C00000"/>
              </a:solidFill>
              <a:latin typeface="+mj-lt"/>
              <a:ea typeface="+mj-ea"/>
              <a:cs typeface="+mj-cs"/>
            </a:endParaRPr>
          </a:p>
        </p:txBody>
      </p:sp>
      <p:sp>
        <p:nvSpPr>
          <p:cNvPr id="3" name="Text Placeholder 2">
            <a:extLst>
              <a:ext uri="{FF2B5EF4-FFF2-40B4-BE49-F238E27FC236}">
                <a16:creationId xmlns:a16="http://schemas.microsoft.com/office/drawing/2014/main" id="{53475923-FFBD-4400-9DAC-369B59BD988A}"/>
              </a:ext>
            </a:extLst>
          </p:cNvPr>
          <p:cNvSpPr>
            <a:spLocks noGrp="1"/>
          </p:cNvSpPr>
          <p:nvPr>
            <p:ph type="body" idx="1"/>
          </p:nvPr>
        </p:nvSpPr>
        <p:spPr>
          <a:xfrm>
            <a:off x="7986713" y="314792"/>
            <a:ext cx="3914775" cy="6371757"/>
          </a:xfrm>
        </p:spPr>
        <p:txBody>
          <a:bodyPr vert="horz" lIns="91440" tIns="45720" rIns="91440" bIns="45720" rtlCol="0" anchor="ctr">
            <a:normAutofit fontScale="92500" lnSpcReduction="20000"/>
          </a:bodyPr>
          <a:lstStyle/>
          <a:p>
            <a:r>
              <a:rPr lang="en-US" sz="3200" dirty="0">
                <a:solidFill>
                  <a:schemeClr val="bg1"/>
                </a:solidFill>
                <a:latin typeface="Calibri" panose="020F0502020204030204" pitchFamily="34" charset="0"/>
                <a:ea typeface="Calibri" panose="020F0502020204030204" pitchFamily="34" charset="0"/>
                <a:cs typeface="Times New Roman" panose="02020603050405020304" pitchFamily="18" charset="0"/>
              </a:rPr>
              <a:t>Y</a:t>
            </a:r>
            <a:r>
              <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our adult children are </a:t>
            </a:r>
            <a:r>
              <a:rPr lang="en-US" sz="32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tax dependents </a:t>
            </a:r>
            <a:r>
              <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 meet </a:t>
            </a:r>
            <a:r>
              <a:rPr lang="en-US" sz="32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all</a:t>
            </a:r>
            <a:r>
              <a:rPr lang="en-US"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0" i="0" u="none" strike="noStrike" baseline="0" dirty="0">
                <a:solidFill>
                  <a:schemeClr val="bg1"/>
                </a:solidFill>
                <a:latin typeface="Calibri" panose="020F0502020204030204" pitchFamily="34" charset="0"/>
              </a:rPr>
              <a:t>the following criteria of tax dependency:</a:t>
            </a:r>
          </a:p>
          <a:p>
            <a:endParaRPr lang="en-US" sz="1200" b="0" u="none" strike="noStrike" baseline="0" dirty="0">
              <a:solidFill>
                <a:schemeClr val="bg1"/>
              </a:solidFill>
              <a:latin typeface="Calibri" panose="020F0502020204030204" pitchFamily="34" charset="0"/>
            </a:endParaRPr>
          </a:p>
          <a:p>
            <a:pPr marL="457200" indent="-457200">
              <a:buFont typeface="Wingdings" panose="05000000000000000000" pitchFamily="2" charset="2"/>
              <a:buChar char="ü"/>
            </a:pPr>
            <a:r>
              <a:rPr lang="en-US" sz="3200" b="0" u="none" strike="noStrike" baseline="0" dirty="0">
                <a:solidFill>
                  <a:schemeClr val="bg1"/>
                </a:solidFill>
                <a:latin typeface="Calibri" panose="020F0502020204030204" pitchFamily="34" charset="0"/>
              </a:rPr>
              <a:t>age </a:t>
            </a:r>
          </a:p>
          <a:p>
            <a:pPr marL="457200" indent="-457200">
              <a:buFont typeface="Wingdings" panose="05000000000000000000" pitchFamily="2" charset="2"/>
              <a:buChar char="ü"/>
            </a:pPr>
            <a:r>
              <a:rPr lang="en-US" sz="3200" b="0" u="none" strike="noStrike" baseline="0" dirty="0">
                <a:solidFill>
                  <a:schemeClr val="bg1"/>
                </a:solidFill>
                <a:latin typeface="Calibri" panose="020F0502020204030204" pitchFamily="34" charset="0"/>
              </a:rPr>
              <a:t>relationship to the taxpayer</a:t>
            </a:r>
          </a:p>
          <a:p>
            <a:pPr marL="457200" indent="-457200">
              <a:buFont typeface="Wingdings" panose="05000000000000000000" pitchFamily="2" charset="2"/>
              <a:buChar char="ü"/>
            </a:pPr>
            <a:r>
              <a:rPr lang="en-US" sz="3200" b="0" u="none" strike="noStrike" baseline="0" dirty="0">
                <a:solidFill>
                  <a:schemeClr val="bg1"/>
                </a:solidFill>
                <a:latin typeface="Calibri" panose="020F0502020204030204" pitchFamily="34" charset="0"/>
              </a:rPr>
              <a:t>financial support derived from the taxpayer </a:t>
            </a:r>
          </a:p>
          <a:p>
            <a:pPr marL="457200" indent="-457200">
              <a:buFont typeface="Wingdings" panose="05000000000000000000" pitchFamily="2" charset="2"/>
              <a:buChar char="ü"/>
            </a:pPr>
            <a:r>
              <a:rPr lang="en-US" sz="3200" b="0" u="none" strike="noStrike" baseline="0" dirty="0">
                <a:solidFill>
                  <a:schemeClr val="bg1"/>
                </a:solidFill>
                <a:latin typeface="Calibri" panose="020F0502020204030204" pitchFamily="34" charset="0"/>
              </a:rPr>
              <a:t>full-time student status, and</a:t>
            </a:r>
          </a:p>
          <a:p>
            <a:pPr marL="457200" indent="-457200">
              <a:buFont typeface="Wingdings" panose="05000000000000000000" pitchFamily="2" charset="2"/>
              <a:buChar char="ü"/>
            </a:pPr>
            <a:r>
              <a:rPr lang="en-US" sz="3200" b="0" u="none" strike="noStrike" baseline="0" dirty="0">
                <a:solidFill>
                  <a:schemeClr val="bg1"/>
                </a:solidFill>
                <a:latin typeface="Calibri" panose="020F0502020204030204" pitchFamily="34" charset="0"/>
              </a:rPr>
              <a:t>if they are claimed on your taxes as dependents </a:t>
            </a:r>
            <a:br>
              <a:rPr lang="en-US" sz="1500" kern="1200" dirty="0">
                <a:solidFill>
                  <a:srgbClr val="FFFFFF"/>
                </a:solidFill>
                <a:effectLst/>
                <a:latin typeface="+mn-lt"/>
                <a:ea typeface="+mn-ea"/>
                <a:cs typeface="+mn-cs"/>
              </a:rPr>
            </a:br>
            <a:endParaRPr lang="en-US" sz="2000" kern="1200" dirty="0">
              <a:solidFill>
                <a:srgbClr val="FFFFFF"/>
              </a:solidFill>
              <a:latin typeface="+mn-lt"/>
              <a:ea typeface="+mn-ea"/>
              <a:cs typeface="+mn-cs"/>
            </a:endParaRPr>
          </a:p>
        </p:txBody>
      </p:sp>
    </p:spTree>
    <p:extLst>
      <p:ext uri="{BB962C8B-B14F-4D97-AF65-F5344CB8AC3E}">
        <p14:creationId xmlns:p14="http://schemas.microsoft.com/office/powerpoint/2010/main" val="1478117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Shape 16">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itle 4">
            <a:extLst>
              <a:ext uri="{FF2B5EF4-FFF2-40B4-BE49-F238E27FC236}">
                <a16:creationId xmlns:a16="http://schemas.microsoft.com/office/drawing/2014/main" id="{C4D4E805-76CD-47A3-9054-7FA6B5A47DCF}"/>
              </a:ext>
            </a:extLst>
          </p:cNvPr>
          <p:cNvSpPr>
            <a:spLocks noGrp="1"/>
          </p:cNvSpPr>
          <p:nvPr>
            <p:ph type="title"/>
          </p:nvPr>
        </p:nvSpPr>
        <p:spPr>
          <a:xfrm>
            <a:off x="934872" y="982272"/>
            <a:ext cx="3388419" cy="4560970"/>
          </a:xfrm>
        </p:spPr>
        <p:txBody>
          <a:bodyPr>
            <a:normAutofit/>
          </a:bodyPr>
          <a:lstStyle/>
          <a:p>
            <a:r>
              <a:rPr lang="en-US" sz="4000" b="1" dirty="0">
                <a:solidFill>
                  <a:srgbClr val="FFFFFF"/>
                </a:solidFill>
              </a:rPr>
              <a:t>Coverage Eligibility Requirements &amp; Employer Contributions </a:t>
            </a:r>
            <a:br>
              <a:rPr lang="en-US" sz="4000" b="1" dirty="0">
                <a:solidFill>
                  <a:srgbClr val="FFFFFF"/>
                </a:solidFill>
              </a:rPr>
            </a:br>
            <a:r>
              <a:rPr lang="en-US" sz="4000" b="1" dirty="0">
                <a:solidFill>
                  <a:srgbClr val="FFFFFF"/>
                </a:solidFill>
              </a:rPr>
              <a:t>for </a:t>
            </a:r>
            <a:r>
              <a:rPr lang="en-US" sz="4000" b="1" dirty="0">
                <a:solidFill>
                  <a:srgbClr val="FFC000"/>
                </a:solidFill>
              </a:rPr>
              <a:t>Part-Time Employees</a:t>
            </a:r>
          </a:p>
        </p:txBody>
      </p:sp>
      <p:sp>
        <p:nvSpPr>
          <p:cNvPr id="19"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id="{F19ACDE5-BB8F-4D3D-9D4B-F27EB1448843}"/>
              </a:ext>
            </a:extLst>
          </p:cNvPr>
          <p:cNvSpPr>
            <a:spLocks noGrp="1"/>
          </p:cNvSpPr>
          <p:nvPr>
            <p:ph idx="1"/>
          </p:nvPr>
        </p:nvSpPr>
        <p:spPr>
          <a:xfrm>
            <a:off x="5300658" y="1644677"/>
            <a:ext cx="5948831" cy="4666895"/>
          </a:xfrm>
        </p:spPr>
        <p:txBody>
          <a:bodyPr anchor="ctr">
            <a:normAutofit fontScale="92500" lnSpcReduction="10000"/>
          </a:bodyPr>
          <a:lstStyle/>
          <a:p>
            <a:pPr marL="685800" marR="0">
              <a:spcBef>
                <a:spcPts val="0"/>
              </a:spcBef>
              <a:spcAft>
                <a:spcPts val="0"/>
              </a:spcAft>
            </a:pP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0000"/>
              </a:lnSpc>
              <a:spcBef>
                <a:spcPts val="0"/>
              </a:spcBef>
              <a:spcAft>
                <a:spcPts val="0"/>
              </a:spcAft>
              <a:buNone/>
            </a:pPr>
            <a:r>
              <a:rPr lang="en-US" sz="2400" dirty="0">
                <a:solidFill>
                  <a:schemeClr val="bg1"/>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If you work, </a:t>
            </a:r>
            <a:r>
              <a:rPr lang="en-US" sz="2400" b="1" dirty="0">
                <a:solidFill>
                  <a:schemeClr val="bg1"/>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on average</a:t>
            </a:r>
            <a:r>
              <a:rPr lang="en-US" sz="2400" dirty="0">
                <a:solidFill>
                  <a:srgbClr val="FEFFFF"/>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 a minimum of </a:t>
            </a:r>
            <a:r>
              <a:rPr lang="en-US" sz="2400" b="1" dirty="0">
                <a:solidFill>
                  <a:srgbClr val="FFFF00"/>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17.5 hours </a:t>
            </a:r>
            <a:r>
              <a:rPr lang="en-US" sz="2400" dirty="0">
                <a:solidFill>
                  <a:srgbClr val="FEFFFF"/>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per week during the </a:t>
            </a:r>
            <a:r>
              <a:rPr lang="en-US" sz="2400" b="1" dirty="0">
                <a:solidFill>
                  <a:schemeClr val="bg1"/>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school year or calendar year</a:t>
            </a:r>
            <a:r>
              <a:rPr lang="en-US" sz="2400" dirty="0">
                <a:solidFill>
                  <a:srgbClr val="FEFFFF"/>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 you are entitled to:</a:t>
            </a:r>
          </a:p>
          <a:p>
            <a:pPr marL="1143000" marR="0">
              <a:spcBef>
                <a:spcPts val="0"/>
              </a:spcBef>
              <a:spcAft>
                <a:spcPts val="0"/>
              </a:spcAft>
            </a:pPr>
            <a:endPar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spcBef>
                <a:spcPts val="0"/>
              </a:spcBef>
              <a:spcAft>
                <a:spcPts val="0"/>
              </a:spcAft>
              <a:buNone/>
            </a:pPr>
            <a:r>
              <a:rPr lang="en-US" sz="2200"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A f</a:t>
            </a:r>
            <a:r>
              <a:rPr lang="en-US" sz="22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ull employer contribution</a:t>
            </a: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toward </a:t>
            </a:r>
            <a:r>
              <a:rPr lang="en-US" sz="2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out-of-pocket costs (OOPs), </a:t>
            </a: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either </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with an HRA or HSA, depending on the VEHI plan you select.  </a:t>
            </a:r>
          </a:p>
          <a:p>
            <a:pPr marR="0" lvl="0">
              <a:spcBef>
                <a:spcPts val="0"/>
              </a:spcBef>
              <a:spcAft>
                <a:spcPts val="0"/>
              </a:spcAft>
              <a:buFont typeface="Wingdings" panose="05000000000000000000" pitchFamily="2" charset="2"/>
              <a:buChar char="q"/>
            </a:pPr>
            <a:endPar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spcBef>
                <a:spcPts val="0"/>
              </a:spcBef>
              <a:spcAft>
                <a:spcPts val="0"/>
              </a:spcAft>
              <a:buNone/>
            </a:pPr>
            <a:r>
              <a:rPr lang="en-US" sz="2200"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A p</a:t>
            </a:r>
            <a:r>
              <a:rPr lang="en-US" sz="22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ro-rata contribution</a:t>
            </a: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toward</a:t>
            </a:r>
            <a:r>
              <a:rPr lang="en-US" sz="2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premium costs </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based on the percentage of time you work as determined by your local contract. </a:t>
            </a:r>
          </a:p>
          <a:p>
            <a:pPr marL="0" marR="0" lvl="0" indent="0" algn="ctr">
              <a:spcBef>
                <a:spcPts val="0"/>
              </a:spcBef>
              <a:spcAft>
                <a:spcPts val="0"/>
              </a:spcAft>
              <a:buNone/>
            </a:pPr>
            <a:endPar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spcBef>
                <a:spcPts val="0"/>
              </a:spcBef>
              <a:spcAft>
                <a:spcPts val="0"/>
              </a:spcAft>
              <a:buNone/>
            </a:pP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If you have </a:t>
            </a:r>
            <a:r>
              <a:rPr lang="en-US" sz="2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questions </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about health insurance contributions and part-time status, contact your local union representative or central office staff.</a:t>
            </a:r>
            <a:endParaRPr lang="en-US" sz="2000" dirty="0">
              <a:solidFill>
                <a:srgbClr val="FEFFFF"/>
              </a:solidFill>
            </a:endParaRPr>
          </a:p>
        </p:txBody>
      </p:sp>
    </p:spTree>
    <p:extLst>
      <p:ext uri="{BB962C8B-B14F-4D97-AF65-F5344CB8AC3E}">
        <p14:creationId xmlns:p14="http://schemas.microsoft.com/office/powerpoint/2010/main" val="34136698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6">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6" name="Picture 28">
            <a:extLst>
              <a:ext uri="{FF2B5EF4-FFF2-40B4-BE49-F238E27FC236}">
                <a16:creationId xmlns:a16="http://schemas.microsoft.com/office/drawing/2014/main" id="{1E36F41E-685A-41F3-9D40-0E60698FAA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9003" t="45716" r="30135" b="9820"/>
          <a:stretch>
            <a:fillRect/>
          </a:stretch>
        </p:blipFill>
        <p:spPr>
          <a:xfrm rot="5400000">
            <a:off x="3752077" y="2019878"/>
            <a:ext cx="6858000" cy="2818244"/>
          </a:xfrm>
          <a:custGeom>
            <a:avLst/>
            <a:gdLst>
              <a:gd name="connsiteX0" fmla="*/ 0 w 6858000"/>
              <a:gd name="connsiteY0" fmla="*/ 2818244 h 2818244"/>
              <a:gd name="connsiteX1" fmla="*/ 0 w 6858000"/>
              <a:gd name="connsiteY1" fmla="*/ 0 h 2818244"/>
              <a:gd name="connsiteX2" fmla="*/ 6858000 w 6858000"/>
              <a:gd name="connsiteY2" fmla="*/ 0 h 2818244"/>
              <a:gd name="connsiteX3" fmla="*/ 6857999 w 6858000"/>
              <a:gd name="connsiteY3" fmla="*/ 2818244 h 2818244"/>
            </a:gdLst>
            <a:ahLst/>
            <a:cxnLst>
              <a:cxn ang="0">
                <a:pos x="connsiteX0" y="connsiteY0"/>
              </a:cxn>
              <a:cxn ang="0">
                <a:pos x="connsiteX1" y="connsiteY1"/>
              </a:cxn>
              <a:cxn ang="0">
                <a:pos x="connsiteX2" y="connsiteY2"/>
              </a:cxn>
              <a:cxn ang="0">
                <a:pos x="connsiteX3" y="connsiteY3"/>
              </a:cxn>
            </a:cxnLst>
            <a:rect l="l" t="t" r="r" b="b"/>
            <a:pathLst>
              <a:path w="6858000" h="2818244">
                <a:moveTo>
                  <a:pt x="0" y="2818244"/>
                </a:moveTo>
                <a:lnTo>
                  <a:pt x="0" y="0"/>
                </a:lnTo>
                <a:lnTo>
                  <a:pt x="6858000" y="0"/>
                </a:lnTo>
                <a:lnTo>
                  <a:pt x="6857999" y="2818244"/>
                </a:lnTo>
                <a:close/>
              </a:path>
            </a:pathLst>
          </a:custGeom>
        </p:spPr>
      </p:pic>
      <p:sp>
        <p:nvSpPr>
          <p:cNvPr id="28" name="Rectangle 30">
            <a:extLst>
              <a:ext uri="{FF2B5EF4-FFF2-40B4-BE49-F238E27FC236}">
                <a16:creationId xmlns:a16="http://schemas.microsoft.com/office/drawing/2014/main" id="{A3B9EEB8-10D9-43AD-8876-D0E0F63E9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12946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a:extLst>
              <a:ext uri="{FF2B5EF4-FFF2-40B4-BE49-F238E27FC236}">
                <a16:creationId xmlns:a16="http://schemas.microsoft.com/office/drawing/2014/main" id="{F1ED8232-E0C2-457E-B42C-A9D98D47012B}"/>
              </a:ext>
            </a:extLst>
          </p:cNvPr>
          <p:cNvSpPr>
            <a:spLocks noGrp="1"/>
          </p:cNvSpPr>
          <p:nvPr>
            <p:ph type="title"/>
          </p:nvPr>
        </p:nvSpPr>
        <p:spPr>
          <a:xfrm>
            <a:off x="798139" y="365760"/>
            <a:ext cx="6196391" cy="6146006"/>
          </a:xfrm>
        </p:spPr>
        <p:txBody>
          <a:bodyPr vert="horz" lIns="91440" tIns="45720" rIns="91440" bIns="45720" rtlCol="0" anchor="ctr">
            <a:normAutofit/>
          </a:bodyPr>
          <a:lstStyle/>
          <a:p>
            <a:r>
              <a:rPr lang="en-US" sz="4000" b="1" dirty="0">
                <a:solidFill>
                  <a:srgbClr val="002060"/>
                </a:solidFill>
                <a:ea typeface="+mj-lt"/>
                <a:cs typeface="+mj-lt"/>
              </a:rPr>
              <a:t>What about HSAs Funds &amp; Adult Children, Ages 24 to 26?</a:t>
            </a:r>
            <a:br>
              <a:rPr lang="en-US" sz="3600" dirty="0">
                <a:ea typeface="+mj-lt"/>
                <a:cs typeface="+mj-lt"/>
              </a:rPr>
            </a:br>
            <a:br>
              <a:rPr lang="en-US" sz="5300" b="1" dirty="0">
                <a:ea typeface="+mj-lt"/>
                <a:cs typeface="+mj-lt"/>
              </a:rPr>
            </a:br>
            <a:r>
              <a:rPr lang="en-US" sz="4000" b="1" i="1" dirty="0">
                <a:ea typeface="+mj-lt"/>
                <a:cs typeface="+mj-lt"/>
              </a:rPr>
              <a:t>HSAs can be used to cover medical bills for your </a:t>
            </a:r>
            <a:r>
              <a:rPr lang="en-US" sz="4000" b="1" i="1" dirty="0">
                <a:solidFill>
                  <a:srgbClr val="002060"/>
                </a:solidFill>
                <a:ea typeface="+mj-lt"/>
                <a:cs typeface="+mj-lt"/>
              </a:rPr>
              <a:t>24- to 26 year-old children </a:t>
            </a:r>
            <a:r>
              <a:rPr lang="en-US" sz="4000" b="1" i="1" dirty="0">
                <a:solidFill>
                  <a:srgbClr val="C00000"/>
                </a:solidFill>
                <a:ea typeface="+mj-lt"/>
                <a:cs typeface="+mj-lt"/>
              </a:rPr>
              <a:t>only</a:t>
            </a:r>
            <a:r>
              <a:rPr lang="en-US" sz="4000" i="1" dirty="0">
                <a:solidFill>
                  <a:srgbClr val="C00000"/>
                </a:solidFill>
                <a:ea typeface="+mj-lt"/>
                <a:cs typeface="+mj-lt"/>
              </a:rPr>
              <a:t> </a:t>
            </a:r>
            <a:r>
              <a:rPr lang="en-US" sz="4000" b="1" i="1" dirty="0">
                <a:solidFill>
                  <a:srgbClr val="C00000"/>
                </a:solidFill>
                <a:ea typeface="+mj-lt"/>
                <a:cs typeface="+mj-lt"/>
              </a:rPr>
              <a:t>if…</a:t>
            </a:r>
            <a:endParaRPr lang="en-US" sz="4000" b="1" i="1" dirty="0">
              <a:solidFill>
                <a:srgbClr val="C00000"/>
              </a:solidFill>
              <a:ea typeface="+mj-ea"/>
              <a:cs typeface="+mj-cs"/>
            </a:endParaRPr>
          </a:p>
        </p:txBody>
      </p:sp>
      <p:sp>
        <p:nvSpPr>
          <p:cNvPr id="3" name="Text Placeholder 2">
            <a:extLst>
              <a:ext uri="{FF2B5EF4-FFF2-40B4-BE49-F238E27FC236}">
                <a16:creationId xmlns:a16="http://schemas.microsoft.com/office/drawing/2014/main" id="{53475923-FFBD-4400-9DAC-369B59BD988A}"/>
              </a:ext>
            </a:extLst>
          </p:cNvPr>
          <p:cNvSpPr>
            <a:spLocks noGrp="1"/>
          </p:cNvSpPr>
          <p:nvPr>
            <p:ph type="body" idx="1"/>
          </p:nvPr>
        </p:nvSpPr>
        <p:spPr>
          <a:xfrm>
            <a:off x="7927601" y="314793"/>
            <a:ext cx="4175677" cy="6014570"/>
          </a:xfrm>
        </p:spPr>
        <p:txBody>
          <a:bodyPr vert="horz" lIns="91440" tIns="45720" rIns="91440" bIns="45720" rtlCol="0" anchor="ctr">
            <a:normAutofit/>
          </a:bodyPr>
          <a:lstStyle/>
          <a:p>
            <a:r>
              <a:rPr lang="en-US" sz="3600" dirty="0">
                <a:solidFill>
                  <a:schemeClr val="bg1"/>
                </a:solidFill>
                <a:latin typeface="Calibri" panose="020F0502020204030204" pitchFamily="34" charset="0"/>
                <a:ea typeface="Calibri" panose="020F0502020204030204" pitchFamily="34" charset="0"/>
                <a:cs typeface="Times New Roman" panose="02020603050405020304" pitchFamily="18" charset="0"/>
              </a:rPr>
              <a:t>Y</a:t>
            </a:r>
            <a:r>
              <a:rPr lang="en-US"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our adult child[ren] are:</a:t>
            </a:r>
          </a:p>
          <a:p>
            <a:endParaRPr lang="en-US" sz="2000" b="0" u="none" strike="noStrike" baseline="0" dirty="0">
              <a:solidFill>
                <a:schemeClr val="bg1"/>
              </a:solidFill>
              <a:latin typeface="Calibri" panose="020F0502020204030204" pitchFamily="34" charset="0"/>
            </a:endParaRPr>
          </a:p>
          <a:p>
            <a:pPr marL="571500" indent="-571500">
              <a:buFont typeface="Wingdings" panose="05000000000000000000" pitchFamily="2" charset="2"/>
              <a:buChar char="ü"/>
            </a:pPr>
            <a:r>
              <a:rPr lang="en-US" sz="3600" b="0" u="none" strike="noStrike" baseline="0" dirty="0">
                <a:solidFill>
                  <a:schemeClr val="bg1"/>
                </a:solidFill>
                <a:latin typeface="Calibri" panose="020F0502020204030204" pitchFamily="34" charset="0"/>
              </a:rPr>
              <a:t>Totally Disabled</a:t>
            </a:r>
            <a:endParaRPr lang="en-US" sz="3600" dirty="0">
              <a:solidFill>
                <a:schemeClr val="bg1"/>
              </a:solidFill>
              <a:latin typeface="Calibri" panose="020F0502020204030204" pitchFamily="34" charset="0"/>
            </a:endParaRPr>
          </a:p>
          <a:p>
            <a:r>
              <a:rPr lang="en-US" sz="3600" dirty="0">
                <a:solidFill>
                  <a:schemeClr val="bg1"/>
                </a:solidFill>
                <a:latin typeface="Calibri" panose="020F0502020204030204" pitchFamily="34" charset="0"/>
              </a:rPr>
              <a:t>	  o</a:t>
            </a:r>
            <a:r>
              <a:rPr lang="en-US" sz="3600" b="0" u="none" strike="noStrike" baseline="0" dirty="0">
                <a:solidFill>
                  <a:schemeClr val="bg1"/>
                </a:solidFill>
                <a:latin typeface="Calibri" panose="020F0502020204030204" pitchFamily="34" charset="0"/>
              </a:rPr>
              <a:t>r </a:t>
            </a:r>
          </a:p>
          <a:p>
            <a:pPr marL="571500" indent="-571500">
              <a:buFont typeface="Wingdings" panose="05000000000000000000" pitchFamily="2" charset="2"/>
              <a:buChar char="ü"/>
            </a:pPr>
            <a:r>
              <a:rPr lang="en-US" sz="3600" dirty="0">
                <a:solidFill>
                  <a:schemeClr val="bg1"/>
                </a:solidFill>
                <a:latin typeface="Calibri" panose="020F0502020204030204" pitchFamily="34" charset="0"/>
              </a:rPr>
              <a:t>Permanently Disabled</a:t>
            </a:r>
            <a:r>
              <a:rPr lang="en-US" sz="3600" b="0" u="none" strike="noStrike" baseline="0" dirty="0">
                <a:solidFill>
                  <a:schemeClr val="bg1"/>
                </a:solidFill>
                <a:latin typeface="Calibri" panose="020F0502020204030204" pitchFamily="34" charset="0"/>
              </a:rPr>
              <a:t> </a:t>
            </a:r>
            <a:br>
              <a:rPr lang="en-US" sz="1500" kern="1200" dirty="0">
                <a:solidFill>
                  <a:srgbClr val="FFFFFF"/>
                </a:solidFill>
                <a:effectLst/>
                <a:latin typeface="+mn-lt"/>
                <a:ea typeface="+mn-ea"/>
                <a:cs typeface="+mn-cs"/>
              </a:rPr>
            </a:br>
            <a:endParaRPr lang="en-US" sz="2000" kern="1200" dirty="0">
              <a:solidFill>
                <a:srgbClr val="FFFFFF"/>
              </a:solidFill>
              <a:latin typeface="+mn-lt"/>
              <a:ea typeface="+mn-ea"/>
              <a:cs typeface="+mn-cs"/>
            </a:endParaRPr>
          </a:p>
        </p:txBody>
      </p:sp>
    </p:spTree>
    <p:extLst>
      <p:ext uri="{BB962C8B-B14F-4D97-AF65-F5344CB8AC3E}">
        <p14:creationId xmlns:p14="http://schemas.microsoft.com/office/powerpoint/2010/main" val="12686898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endParaRPr>
          </a:p>
        </p:txBody>
      </p:sp>
      <p:sp>
        <p:nvSpPr>
          <p:cNvPr id="2" name="Title 1">
            <a:extLst>
              <a:ext uri="{FF2B5EF4-FFF2-40B4-BE49-F238E27FC236}">
                <a16:creationId xmlns:a16="http://schemas.microsoft.com/office/drawing/2014/main" id="{2651D26B-2BB2-4917-8166-536BA1AEED1A}"/>
              </a:ext>
            </a:extLst>
          </p:cNvPr>
          <p:cNvSpPr>
            <a:spLocks noGrp="1"/>
          </p:cNvSpPr>
          <p:nvPr>
            <p:ph type="title"/>
          </p:nvPr>
        </p:nvSpPr>
        <p:spPr>
          <a:xfrm>
            <a:off x="934872" y="982272"/>
            <a:ext cx="3388419" cy="4560970"/>
          </a:xfrm>
        </p:spPr>
        <p:txBody>
          <a:bodyPr>
            <a:normAutofit/>
          </a:bodyPr>
          <a:lstStyle/>
          <a:p>
            <a:r>
              <a:rPr lang="en-US" dirty="0">
                <a:solidFill>
                  <a:srgbClr val="FFFFFF"/>
                </a:solidFill>
              </a:rPr>
              <a:t>Before you choose an </a:t>
            </a:r>
            <a:r>
              <a:rPr lang="en-US" b="1" dirty="0">
                <a:solidFill>
                  <a:srgbClr val="FFC000"/>
                </a:solidFill>
              </a:rPr>
              <a:t>HSA </a:t>
            </a:r>
            <a:r>
              <a:rPr lang="en-US" dirty="0">
                <a:solidFill>
                  <a:srgbClr val="FFFFFF"/>
                </a:solidFill>
              </a:rPr>
              <a:t>in 2023...</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3" name="Content Placeholder 2">
            <a:extLst>
              <a:ext uri="{FF2B5EF4-FFF2-40B4-BE49-F238E27FC236}">
                <a16:creationId xmlns:a16="http://schemas.microsoft.com/office/drawing/2014/main" id="{EA70E46E-0F03-4885-8A53-9D8856D76BF2}"/>
              </a:ext>
            </a:extLst>
          </p:cNvPr>
          <p:cNvSpPr>
            <a:spLocks noGrp="1"/>
          </p:cNvSpPr>
          <p:nvPr>
            <p:ph idx="1"/>
          </p:nvPr>
        </p:nvSpPr>
        <p:spPr>
          <a:xfrm>
            <a:off x="5221862" y="1457326"/>
            <a:ext cx="5948831" cy="4943474"/>
          </a:xfrm>
        </p:spPr>
        <p:txBody>
          <a:bodyPr anchor="ctr">
            <a:normAutofit fontScale="77500" lnSpcReduction="20000"/>
          </a:bodyPr>
          <a:lstStyle/>
          <a:p>
            <a:pPr marL="0" indent="0" algn="ctr">
              <a:buNone/>
            </a:pPr>
            <a:r>
              <a:rPr lang="en-US" sz="30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Do Your HOMEWORK.  </a:t>
            </a:r>
          </a:p>
          <a:p>
            <a:pPr marL="0" indent="0" algn="ctr">
              <a:buNone/>
            </a:pPr>
            <a:endParaRPr lang="en-US" sz="11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ü"/>
            </a:pP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Are you </a:t>
            </a:r>
            <a:r>
              <a:rPr lang="en-US" sz="2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eligible</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under IRS rules to make or receive a contribution to an HSA?</a:t>
            </a:r>
          </a:p>
          <a:p>
            <a:pPr>
              <a:buFont typeface="Wingdings" panose="05000000000000000000" pitchFamily="2" charset="2"/>
              <a:buChar char="ü"/>
            </a:pP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Will you be able to cover the medical &amp; Rx bills for your </a:t>
            </a:r>
            <a:r>
              <a:rPr lang="en-US" sz="22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adult children</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ages 19-26, with your HSA?</a:t>
            </a:r>
          </a:p>
          <a:p>
            <a:pPr>
              <a:buFont typeface="Wingdings" panose="05000000000000000000" pitchFamily="2" charset="2"/>
              <a:buChar char="ü"/>
            </a:pP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Adult children on your policy can open </a:t>
            </a:r>
            <a:r>
              <a:rPr lang="en-US" sz="22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their own tax-free HSA </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account and contribute up to the annual family IRS maximum</a:t>
            </a:r>
          </a:p>
          <a:p>
            <a:pPr>
              <a:buFont typeface="Wingdings" panose="05000000000000000000" pitchFamily="2" charset="2"/>
              <a:buChar char="ü"/>
            </a:pP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Adults 55 and older can contribute up to the annual maximums, </a:t>
            </a:r>
            <a:r>
              <a:rPr lang="en-US" sz="22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plus an additional $1,000 per year</a:t>
            </a:r>
            <a:r>
              <a:rPr lang="en-US" sz="2200" dirty="0">
                <a:solidFill>
                  <a:srgbClr val="FFC000"/>
                </a:solidFill>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until they are Medicare eligible</a:t>
            </a:r>
            <a:endPar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ü"/>
            </a:pP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Does your </a:t>
            </a:r>
            <a:r>
              <a:rPr lang="en-US" sz="22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domestic partner </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meet the </a:t>
            </a:r>
            <a:r>
              <a:rPr lang="en-US" sz="22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four IRS tests </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of a “qualifying relative” so you can be reimbursed for that partner’s medical bills?  Check with your central office to see if your domestic partner satisfies these tests</a:t>
            </a:r>
            <a:r>
              <a:rPr lang="en-US" sz="2200">
                <a:solidFill>
                  <a:srgbClr val="FEFFFF"/>
                </a:solidFill>
                <a:latin typeface="Calibri" panose="020F0502020204030204" pitchFamily="34" charset="0"/>
                <a:ea typeface="Calibri" panose="020F0502020204030204" pitchFamily="34" charset="0"/>
                <a:cs typeface="Times New Roman" panose="02020603050405020304" pitchFamily="18" charset="0"/>
              </a:rPr>
              <a:t>.  </a:t>
            </a:r>
          </a:p>
          <a:p>
            <a:pPr>
              <a:buFont typeface="Wingdings" panose="05000000000000000000" pitchFamily="2" charset="2"/>
              <a:buChar char="ü"/>
            </a:pPr>
            <a:endParaRPr lang="en-US" sz="2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indent="0">
              <a:buNone/>
            </a:pP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If you ar</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e </a:t>
            </a:r>
            <a:r>
              <a:rPr lang="en-US" sz="22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NOT </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eligible to make or receive contributions to an HSA, you can be </a:t>
            </a:r>
            <a:r>
              <a:rPr lang="en-US" sz="22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penalized and taxed </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by the IRS</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Please confirm eligibility before choosing an HSA.</a:t>
            </a:r>
          </a:p>
          <a:p>
            <a:endParaRPr lang="en-US" sz="1700" dirty="0">
              <a:solidFill>
                <a:srgbClr val="FEFFFF"/>
              </a:solidFill>
            </a:endParaRPr>
          </a:p>
        </p:txBody>
      </p:sp>
    </p:spTree>
    <p:extLst>
      <p:ext uri="{BB962C8B-B14F-4D97-AF65-F5344CB8AC3E}">
        <p14:creationId xmlns:p14="http://schemas.microsoft.com/office/powerpoint/2010/main" val="1463492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endParaRPr>
          </a:p>
        </p:txBody>
      </p:sp>
      <p:sp>
        <p:nvSpPr>
          <p:cNvPr id="2" name="Title 1">
            <a:extLst>
              <a:ext uri="{FF2B5EF4-FFF2-40B4-BE49-F238E27FC236}">
                <a16:creationId xmlns:a16="http://schemas.microsoft.com/office/drawing/2014/main" id="{2651D26B-2BB2-4917-8166-536BA1AEED1A}"/>
              </a:ext>
            </a:extLst>
          </p:cNvPr>
          <p:cNvSpPr>
            <a:spLocks noGrp="1"/>
          </p:cNvSpPr>
          <p:nvPr>
            <p:ph type="title"/>
          </p:nvPr>
        </p:nvSpPr>
        <p:spPr>
          <a:xfrm>
            <a:off x="934872" y="982272"/>
            <a:ext cx="3388419" cy="4560970"/>
          </a:xfrm>
        </p:spPr>
        <p:txBody>
          <a:bodyPr>
            <a:normAutofit/>
          </a:bodyPr>
          <a:lstStyle/>
          <a:p>
            <a:r>
              <a:rPr lang="en-US" dirty="0">
                <a:solidFill>
                  <a:srgbClr val="FFFFFF"/>
                </a:solidFill>
              </a:rPr>
              <a:t>Before you choose an </a:t>
            </a:r>
            <a:r>
              <a:rPr lang="en-US" b="1" dirty="0">
                <a:solidFill>
                  <a:srgbClr val="FFC000"/>
                </a:solidFill>
              </a:rPr>
              <a:t>HSA </a:t>
            </a:r>
            <a:r>
              <a:rPr lang="en-US" dirty="0">
                <a:solidFill>
                  <a:srgbClr val="FFFFFF"/>
                </a:solidFill>
              </a:rPr>
              <a:t>in 2023...</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3" name="Content Placeholder 2">
            <a:extLst>
              <a:ext uri="{FF2B5EF4-FFF2-40B4-BE49-F238E27FC236}">
                <a16:creationId xmlns:a16="http://schemas.microsoft.com/office/drawing/2014/main" id="{EA70E46E-0F03-4885-8A53-9D8856D76BF2}"/>
              </a:ext>
            </a:extLst>
          </p:cNvPr>
          <p:cNvSpPr>
            <a:spLocks noGrp="1"/>
          </p:cNvSpPr>
          <p:nvPr>
            <p:ph idx="1"/>
          </p:nvPr>
        </p:nvSpPr>
        <p:spPr>
          <a:xfrm>
            <a:off x="5176473" y="1506388"/>
            <a:ext cx="5948831" cy="4943474"/>
          </a:xfrm>
        </p:spPr>
        <p:txBody>
          <a:bodyPr anchor="ctr">
            <a:normAutofit/>
          </a:bodyPr>
          <a:lstStyle/>
          <a:p>
            <a:pPr marL="0" indent="0" algn="ctr">
              <a:buNone/>
            </a:pPr>
            <a:r>
              <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Keep in </a:t>
            </a:r>
            <a:r>
              <a:rPr lang="en-US" sz="32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mind</a:t>
            </a:r>
            <a:r>
              <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p>
          <a:p>
            <a:pPr>
              <a:buFont typeface="Wingdings" panose="05000000000000000000" pitchFamily="2" charset="2"/>
              <a:buChar char="ü"/>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Your </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school district </a:t>
            </a:r>
            <a:r>
              <a:rPr lang="en-US" sz="24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is not obligated </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to make </a:t>
            </a:r>
            <a:r>
              <a:rPr lang="en-US" sz="24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contributions</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to an HSA if you lose your job and elect </a:t>
            </a:r>
            <a:r>
              <a:rPr lang="en-US" sz="24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COBRA</a:t>
            </a:r>
            <a:r>
              <a:rPr lang="en-US" sz="2400" dirty="0">
                <a:solidFill>
                  <a:srgbClr val="FFC000"/>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coverage.  However, funds in an HSA can be used </a:t>
            </a:r>
            <a:r>
              <a:rPr lang="en-US" sz="24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by an employee </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for qualified expenses during a COBRA period.</a:t>
            </a:r>
          </a:p>
          <a:p>
            <a:pPr marL="0" indent="0">
              <a:buNone/>
            </a:pP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ü"/>
            </a:pPr>
            <a:r>
              <a:rPr lang="en-US" sz="2400" dirty="0">
                <a:solidFill>
                  <a:srgbClr val="FEFFFF"/>
                </a:solidFill>
              </a:rPr>
              <a:t>HSAs are also subject to a </a:t>
            </a:r>
            <a:r>
              <a:rPr lang="en-US" sz="2400" b="1" dirty="0">
                <a:solidFill>
                  <a:srgbClr val="FFC000"/>
                </a:solidFill>
              </a:rPr>
              <a:t>“last month rule” </a:t>
            </a:r>
            <a:r>
              <a:rPr lang="en-US" sz="2400" dirty="0">
                <a:solidFill>
                  <a:srgbClr val="FEFFFF"/>
                </a:solidFill>
              </a:rPr>
              <a:t>and </a:t>
            </a:r>
            <a:r>
              <a:rPr lang="en-US" sz="2400" b="1" dirty="0">
                <a:solidFill>
                  <a:srgbClr val="FFC000"/>
                </a:solidFill>
              </a:rPr>
              <a:t>“testing period” </a:t>
            </a:r>
            <a:r>
              <a:rPr lang="en-US" sz="2400" dirty="0">
                <a:solidFill>
                  <a:srgbClr val="FEFFFF"/>
                </a:solidFill>
              </a:rPr>
              <a:t>requirement.  There can be tax and penalty consequences with these.  They can be avoided, but you must know the rules first – learn them, please.</a:t>
            </a:r>
          </a:p>
          <a:p>
            <a:endParaRPr lang="en-US" sz="1700" dirty="0">
              <a:solidFill>
                <a:srgbClr val="FEFFFF"/>
              </a:solidFill>
            </a:endParaRPr>
          </a:p>
        </p:txBody>
      </p:sp>
    </p:spTree>
    <p:extLst>
      <p:ext uri="{BB962C8B-B14F-4D97-AF65-F5344CB8AC3E}">
        <p14:creationId xmlns:p14="http://schemas.microsoft.com/office/powerpoint/2010/main" val="39336857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8">
            <a:extLst>
              <a:ext uri="{FF2B5EF4-FFF2-40B4-BE49-F238E27FC236}">
                <a16:creationId xmlns:a16="http://schemas.microsoft.com/office/drawing/2014/main" id="{07E773EB-1EC1-4E49-9DE2-E6F460497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91"/>
            <a:ext cx="12192000" cy="19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a:extLst>
              <a:ext uri="{FF2B5EF4-FFF2-40B4-BE49-F238E27FC236}">
                <a16:creationId xmlns:a16="http://schemas.microsoft.com/office/drawing/2014/main" id="{FA9B45E5-807B-4056-A8A3-5299C0F8A124}"/>
              </a:ext>
            </a:extLst>
          </p:cNvPr>
          <p:cNvSpPr>
            <a:spLocks noGrp="1"/>
          </p:cNvSpPr>
          <p:nvPr>
            <p:ph type="title"/>
          </p:nvPr>
        </p:nvSpPr>
        <p:spPr>
          <a:xfrm>
            <a:off x="391378" y="320675"/>
            <a:ext cx="11407487" cy="1325563"/>
          </a:xfrm>
        </p:spPr>
        <p:txBody>
          <a:bodyPr>
            <a:normAutofit/>
          </a:bodyPr>
          <a:lstStyle/>
          <a:p>
            <a:r>
              <a:rPr lang="en-US" sz="5400" dirty="0">
                <a:solidFill>
                  <a:schemeClr val="bg1"/>
                </a:solidFill>
              </a:rPr>
              <a:t>One more thing about HSAs....</a:t>
            </a:r>
          </a:p>
        </p:txBody>
      </p:sp>
      <p:graphicFrame>
        <p:nvGraphicFramePr>
          <p:cNvPr id="12" name="Content Placeholder 2">
            <a:extLst>
              <a:ext uri="{FF2B5EF4-FFF2-40B4-BE49-F238E27FC236}">
                <a16:creationId xmlns:a16="http://schemas.microsoft.com/office/drawing/2014/main" id="{8A4A4481-3B38-4DF0-96DD-A1CD3BA880B4}"/>
              </a:ext>
            </a:extLst>
          </p:cNvPr>
          <p:cNvGraphicFramePr>
            <a:graphicFrameLocks noGrp="1"/>
          </p:cNvGraphicFramePr>
          <p:nvPr>
            <p:ph idx="1"/>
            <p:extLst>
              <p:ext uri="{D42A27DB-BD31-4B8C-83A1-F6EECF244321}">
                <p14:modId xmlns:p14="http://schemas.microsoft.com/office/powerpoint/2010/main" val="3948784628"/>
              </p:ext>
            </p:extLst>
          </p:nvPr>
        </p:nvGraphicFramePr>
        <p:xfrm>
          <a:off x="391379" y="1976293"/>
          <a:ext cx="1140748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38784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651D26B-2BB2-4917-8166-536BA1AEED1A}"/>
              </a:ext>
            </a:extLst>
          </p:cNvPr>
          <p:cNvSpPr>
            <a:spLocks noGrp="1"/>
          </p:cNvSpPr>
          <p:nvPr>
            <p:ph type="title"/>
          </p:nvPr>
        </p:nvSpPr>
        <p:spPr>
          <a:xfrm>
            <a:off x="934872" y="982272"/>
            <a:ext cx="3388419" cy="4560970"/>
          </a:xfrm>
        </p:spPr>
        <p:txBody>
          <a:bodyPr>
            <a:normAutofit/>
          </a:bodyPr>
          <a:lstStyle/>
          <a:p>
            <a:r>
              <a:rPr lang="en-US" dirty="0">
                <a:solidFill>
                  <a:srgbClr val="FFFFFF"/>
                </a:solidFill>
              </a:rPr>
              <a:t>If you choose an </a:t>
            </a:r>
            <a:r>
              <a:rPr lang="en-US" b="1" dirty="0">
                <a:solidFill>
                  <a:srgbClr val="FFC000"/>
                </a:solidFill>
              </a:rPr>
              <a:t>HRA</a:t>
            </a:r>
            <a:r>
              <a:rPr lang="en-US" dirty="0">
                <a:solidFill>
                  <a:srgbClr val="FFFFFF"/>
                </a:solidFill>
              </a:rPr>
              <a:t> in 2023...</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EA70E46E-0F03-4885-8A53-9D8856D76BF2}"/>
              </a:ext>
            </a:extLst>
          </p:cNvPr>
          <p:cNvSpPr>
            <a:spLocks noGrp="1"/>
          </p:cNvSpPr>
          <p:nvPr>
            <p:ph idx="1"/>
          </p:nvPr>
        </p:nvSpPr>
        <p:spPr>
          <a:xfrm>
            <a:off x="5221862" y="757238"/>
            <a:ext cx="5948831" cy="5643562"/>
          </a:xfrm>
        </p:spPr>
        <p:txBody>
          <a:bodyPr anchor="ctr">
            <a:normAutofit lnSpcReduction="10000"/>
          </a:bodyPr>
          <a:lstStyle/>
          <a:p>
            <a:pPr>
              <a:buFont typeface="Wingdings" panose="05000000000000000000" pitchFamily="2" charset="2"/>
              <a:buChar char="ü"/>
            </a:pPr>
            <a:r>
              <a:rPr lang="en-US" sz="2200" dirty="0">
                <a:solidFill>
                  <a:srgbClr val="FEFFFF"/>
                </a:solidFill>
              </a:rPr>
              <a:t>Y</a:t>
            </a:r>
          </a:p>
          <a:p>
            <a:r>
              <a:rPr lang="en-US" sz="2200" dirty="0">
                <a:solidFill>
                  <a:srgbClr val="FEFFFF"/>
                </a:solidFill>
              </a:rPr>
              <a:t>You and your spouse </a:t>
            </a:r>
            <a:r>
              <a:rPr lang="en-US" sz="2200" b="1" dirty="0">
                <a:solidFill>
                  <a:srgbClr val="FFC000"/>
                </a:solidFill>
              </a:rPr>
              <a:t>can </a:t>
            </a:r>
            <a:r>
              <a:rPr lang="en-US" sz="2200" dirty="0">
                <a:solidFill>
                  <a:srgbClr val="FEFFFF"/>
                </a:solidFill>
              </a:rPr>
              <a:t>also be in Medicare, TRICARE, and Social Security.</a:t>
            </a:r>
          </a:p>
          <a:p>
            <a:r>
              <a:rPr lang="en-US" sz="2200" dirty="0">
                <a:solidFill>
                  <a:srgbClr val="FEFFFF"/>
                </a:solidFill>
              </a:rPr>
              <a:t>You </a:t>
            </a:r>
            <a:r>
              <a:rPr lang="en-US" sz="2200" b="1" dirty="0">
                <a:solidFill>
                  <a:srgbClr val="FFC000"/>
                </a:solidFill>
              </a:rPr>
              <a:t>can </a:t>
            </a:r>
            <a:r>
              <a:rPr lang="en-US" sz="2200" dirty="0">
                <a:solidFill>
                  <a:schemeClr val="bg1"/>
                </a:solidFill>
              </a:rPr>
              <a:t>cover</a:t>
            </a:r>
            <a:r>
              <a:rPr lang="en-US" sz="2200" b="1" dirty="0">
                <a:solidFill>
                  <a:srgbClr val="FFC000"/>
                </a:solidFill>
              </a:rPr>
              <a:t> </a:t>
            </a:r>
            <a:r>
              <a:rPr lang="en-US" sz="2200" dirty="0">
                <a:solidFill>
                  <a:srgbClr val="FEFFFF"/>
                </a:solidFill>
              </a:rPr>
              <a:t>the medical &amp; Rx bills for your </a:t>
            </a:r>
            <a:r>
              <a:rPr lang="en-US" sz="2200" dirty="0">
                <a:solidFill>
                  <a:schemeClr val="bg1"/>
                </a:solidFill>
              </a:rPr>
              <a:t>adult children </a:t>
            </a:r>
            <a:r>
              <a:rPr lang="en-US" sz="2200" dirty="0">
                <a:solidFill>
                  <a:srgbClr val="FEFFFF"/>
                </a:solidFill>
              </a:rPr>
              <a:t>up to </a:t>
            </a:r>
            <a:r>
              <a:rPr lang="en-US" sz="2200" dirty="0">
                <a:solidFill>
                  <a:srgbClr val="FFC000"/>
                </a:solidFill>
              </a:rPr>
              <a:t>age 26</a:t>
            </a:r>
            <a:r>
              <a:rPr lang="en-US" sz="2200" dirty="0">
                <a:solidFill>
                  <a:srgbClr val="FEFFFF"/>
                </a:solidFill>
              </a:rPr>
              <a:t>, even if the children are NOT tax dependent(s).</a:t>
            </a:r>
          </a:p>
          <a:p>
            <a:r>
              <a:rPr lang="en-US" sz="2200" dirty="0">
                <a:solidFill>
                  <a:srgbClr val="FEFFFF"/>
                </a:solidFill>
              </a:rPr>
              <a:t>You</a:t>
            </a:r>
            <a:r>
              <a:rPr lang="en-US" sz="2200" b="1" dirty="0">
                <a:solidFill>
                  <a:srgbClr val="FFC000"/>
                </a:solidFill>
              </a:rPr>
              <a:t> can </a:t>
            </a:r>
            <a:r>
              <a:rPr lang="en-US" sz="2200" dirty="0">
                <a:solidFill>
                  <a:srgbClr val="FEFFFF"/>
                </a:solidFill>
              </a:rPr>
              <a:t>have secondary coverage under a spouse’s plan.</a:t>
            </a:r>
          </a:p>
          <a:p>
            <a:r>
              <a:rPr lang="en-US" sz="2200" dirty="0">
                <a:solidFill>
                  <a:srgbClr val="FEFFFF"/>
                </a:solidFill>
              </a:rPr>
              <a:t>Your employer </a:t>
            </a:r>
            <a:r>
              <a:rPr lang="en-US" sz="2200" dirty="0">
                <a:solidFill>
                  <a:srgbClr val="FFC000"/>
                </a:solidFill>
              </a:rPr>
              <a:t>is obligated </a:t>
            </a:r>
            <a:r>
              <a:rPr lang="en-US" sz="2200" dirty="0">
                <a:solidFill>
                  <a:srgbClr val="FEFFFF"/>
                </a:solidFill>
              </a:rPr>
              <a:t>to keep making contributions to an HRA if you elect </a:t>
            </a:r>
            <a:r>
              <a:rPr lang="en-US" sz="2200" dirty="0">
                <a:solidFill>
                  <a:srgbClr val="FFC000"/>
                </a:solidFill>
              </a:rPr>
              <a:t>COBRA and is added to the COBRA premium</a:t>
            </a:r>
            <a:r>
              <a:rPr lang="en-US" sz="2200" dirty="0">
                <a:solidFill>
                  <a:srgbClr val="FEFFFF"/>
                </a:solidFill>
              </a:rPr>
              <a:t>.</a:t>
            </a:r>
          </a:p>
          <a:p>
            <a:r>
              <a:rPr lang="en-US" sz="2200" dirty="0">
                <a:solidFill>
                  <a:srgbClr val="FEFFFF"/>
                </a:solidFill>
              </a:rPr>
              <a:t>There is </a:t>
            </a:r>
            <a:r>
              <a:rPr lang="en-US" sz="2200" dirty="0">
                <a:solidFill>
                  <a:schemeClr val="bg1"/>
                </a:solidFill>
              </a:rPr>
              <a:t>no </a:t>
            </a:r>
            <a:r>
              <a:rPr lang="en-US" sz="2200" dirty="0">
                <a:solidFill>
                  <a:srgbClr val="FFC000"/>
                </a:solidFill>
              </a:rPr>
              <a:t>last-month rule </a:t>
            </a:r>
            <a:r>
              <a:rPr lang="en-US" sz="2200" dirty="0">
                <a:solidFill>
                  <a:schemeClr val="bg1"/>
                </a:solidFill>
              </a:rPr>
              <a:t>or </a:t>
            </a:r>
            <a:r>
              <a:rPr lang="en-US" sz="2200" dirty="0">
                <a:solidFill>
                  <a:srgbClr val="FFC000"/>
                </a:solidFill>
              </a:rPr>
              <a:t>testing requirement </a:t>
            </a:r>
            <a:r>
              <a:rPr lang="en-US" sz="2200" dirty="0">
                <a:solidFill>
                  <a:srgbClr val="FEFFFF"/>
                </a:solidFill>
              </a:rPr>
              <a:t>as there is with an HSA.</a:t>
            </a:r>
          </a:p>
          <a:p>
            <a:r>
              <a:rPr lang="en-US" sz="2200" dirty="0">
                <a:solidFill>
                  <a:srgbClr val="FEFFFF"/>
                </a:solidFill>
              </a:rPr>
              <a:t>Your </a:t>
            </a:r>
            <a:r>
              <a:rPr lang="en-US" sz="2200" dirty="0">
                <a:solidFill>
                  <a:srgbClr val="FFC000"/>
                </a:solidFill>
              </a:rPr>
              <a:t>domestic partner’s </a:t>
            </a:r>
            <a:r>
              <a:rPr lang="en-US" sz="2200" dirty="0">
                <a:solidFill>
                  <a:srgbClr val="FEFFFF"/>
                </a:solidFill>
              </a:rPr>
              <a:t>medical bills can be covered without concern about tax dependency issues or qualifying relative rules.</a:t>
            </a:r>
          </a:p>
        </p:txBody>
      </p:sp>
    </p:spTree>
    <p:extLst>
      <p:ext uri="{BB962C8B-B14F-4D97-AF65-F5344CB8AC3E}">
        <p14:creationId xmlns:p14="http://schemas.microsoft.com/office/powerpoint/2010/main" val="11784247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endParaRPr>
          </a:p>
        </p:txBody>
      </p:sp>
      <p:sp>
        <p:nvSpPr>
          <p:cNvPr id="2" name="Title 1">
            <a:extLst>
              <a:ext uri="{FF2B5EF4-FFF2-40B4-BE49-F238E27FC236}">
                <a16:creationId xmlns:a16="http://schemas.microsoft.com/office/drawing/2014/main" id="{2651D26B-2BB2-4917-8166-536BA1AEED1A}"/>
              </a:ext>
            </a:extLst>
          </p:cNvPr>
          <p:cNvSpPr>
            <a:spLocks noGrp="1"/>
          </p:cNvSpPr>
          <p:nvPr>
            <p:ph type="title"/>
          </p:nvPr>
        </p:nvSpPr>
        <p:spPr>
          <a:xfrm>
            <a:off x="934872" y="982272"/>
            <a:ext cx="3388419" cy="4560970"/>
          </a:xfrm>
        </p:spPr>
        <p:txBody>
          <a:bodyPr>
            <a:normAutofit/>
          </a:bodyPr>
          <a:lstStyle/>
          <a:p>
            <a:r>
              <a:rPr lang="en-US" dirty="0">
                <a:solidFill>
                  <a:srgbClr val="FFFFFF"/>
                </a:solidFill>
              </a:rPr>
              <a:t>One More Thing:</a:t>
            </a:r>
            <a:br>
              <a:rPr lang="en-US" dirty="0">
                <a:solidFill>
                  <a:srgbClr val="FFFFFF"/>
                </a:solidFill>
              </a:rPr>
            </a:br>
            <a:br>
              <a:rPr lang="en-US" dirty="0">
                <a:solidFill>
                  <a:srgbClr val="FFFFFF"/>
                </a:solidFill>
              </a:rPr>
            </a:br>
            <a:r>
              <a:rPr lang="en-US" dirty="0">
                <a:solidFill>
                  <a:srgbClr val="FFFFFF"/>
                </a:solidFill>
              </a:rPr>
              <a:t>Before you choose an </a:t>
            </a:r>
            <a:r>
              <a:rPr lang="en-US" b="1" dirty="0">
                <a:solidFill>
                  <a:srgbClr val="FFC000"/>
                </a:solidFill>
              </a:rPr>
              <a:t>HSA </a:t>
            </a:r>
            <a:r>
              <a:rPr lang="en-US" dirty="0">
                <a:solidFill>
                  <a:srgbClr val="FFFFFF"/>
                </a:solidFill>
              </a:rPr>
              <a:t>in 2023...</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3" name="Content Placeholder 2">
            <a:extLst>
              <a:ext uri="{FF2B5EF4-FFF2-40B4-BE49-F238E27FC236}">
                <a16:creationId xmlns:a16="http://schemas.microsoft.com/office/drawing/2014/main" id="{EA70E46E-0F03-4885-8A53-9D8856D76BF2}"/>
              </a:ext>
            </a:extLst>
          </p:cNvPr>
          <p:cNvSpPr>
            <a:spLocks noGrp="1"/>
          </p:cNvSpPr>
          <p:nvPr>
            <p:ph idx="1"/>
          </p:nvPr>
        </p:nvSpPr>
        <p:spPr>
          <a:xfrm>
            <a:off x="5255164" y="1805940"/>
            <a:ext cx="5948831" cy="4805839"/>
          </a:xfrm>
        </p:spPr>
        <p:txBody>
          <a:bodyPr anchor="ctr">
            <a:normAutofit fontScale="70000" lnSpcReduction="20000"/>
          </a:bodyPr>
          <a:lstStyle/>
          <a:p>
            <a:pPr marL="0" indent="0" algn="ctr">
              <a:buNone/>
            </a:pPr>
            <a:r>
              <a:rPr lang="en-US" sz="4100" b="1" dirty="0">
                <a:effectLst/>
                <a:latin typeface="Calibri"/>
                <a:ea typeface="Calibri" panose="020F0502020204030204" pitchFamily="34" charset="0"/>
                <a:cs typeface="Times New Roman"/>
              </a:rPr>
              <a:t>Ask </a:t>
            </a:r>
            <a:r>
              <a:rPr lang="en-US" sz="4100" b="1" dirty="0">
                <a:latin typeface="Calibri"/>
                <a:ea typeface="Calibri" panose="020F0502020204030204" pitchFamily="34" charset="0"/>
                <a:cs typeface="Times New Roman"/>
              </a:rPr>
              <a:t>your central office or Third Party Administrator (TPA) for more details:</a:t>
            </a:r>
          </a:p>
          <a:p>
            <a:pPr marL="0" indent="0" algn="ctr">
              <a:buNone/>
            </a:pPr>
            <a:endParaRPr lang="en-US"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R="0" indent="0" algn="just">
              <a:lnSpc>
                <a:spcPct val="107000"/>
              </a:lnSpc>
              <a:spcBef>
                <a:spcPts val="0"/>
              </a:spcBef>
              <a:spcAft>
                <a:spcPts val="0"/>
              </a:spcAft>
              <a:buNone/>
            </a:pPr>
            <a:r>
              <a:rPr lang="en-US" sz="3400" dirty="0">
                <a:solidFill>
                  <a:schemeClr val="bg1"/>
                </a:solidFill>
                <a:effectLst/>
                <a:latin typeface="Calibri"/>
                <a:ea typeface="Calibri" panose="020F0502020204030204" pitchFamily="34" charset="0"/>
                <a:cs typeface="Times New Roman"/>
              </a:rPr>
              <a:t>Does enrollment in the Silver CDHP with an HSA</a:t>
            </a:r>
            <a:r>
              <a:rPr lang="en-US" sz="3400" dirty="0">
                <a:solidFill>
                  <a:schemeClr val="bg1"/>
                </a:solidFill>
                <a:latin typeface="Calibri"/>
                <a:ea typeface="Calibri" panose="020F0502020204030204" pitchFamily="34" charset="0"/>
                <a:cs typeface="Times New Roman"/>
              </a:rPr>
              <a:t> come with </a:t>
            </a:r>
            <a:r>
              <a:rPr lang="en-US" sz="3400" dirty="0">
                <a:solidFill>
                  <a:schemeClr val="bg1"/>
                </a:solidFill>
                <a:effectLst/>
                <a:latin typeface="Calibri"/>
                <a:ea typeface="Calibri" panose="020F0502020204030204" pitchFamily="34" charset="0"/>
                <a:cs typeface="Times New Roman"/>
              </a:rPr>
              <a:t>access to a </a:t>
            </a:r>
            <a:r>
              <a:rPr lang="en-US" sz="3400" b="1" dirty="0">
                <a:solidFill>
                  <a:srgbClr val="FFC000"/>
                </a:solidFill>
                <a:effectLst/>
                <a:latin typeface="Calibri"/>
                <a:ea typeface="Calibri" panose="020F0502020204030204" pitchFamily="34" charset="0"/>
                <a:cs typeface="Times New Roman"/>
              </a:rPr>
              <a:t>debit card </a:t>
            </a:r>
            <a:r>
              <a:rPr lang="en-US" sz="3400" dirty="0">
                <a:solidFill>
                  <a:schemeClr val="bg1"/>
                </a:solidFill>
                <a:effectLst/>
                <a:latin typeface="Calibri"/>
                <a:ea typeface="Calibri" panose="020F0502020204030204" pitchFamily="34" charset="0"/>
                <a:cs typeface="Times New Roman"/>
              </a:rPr>
              <a:t>for Rx expenses and </a:t>
            </a:r>
            <a:r>
              <a:rPr lang="en-US" sz="3400" b="1" dirty="0">
                <a:solidFill>
                  <a:srgbClr val="FFC000"/>
                </a:solidFill>
                <a:effectLst/>
                <a:latin typeface="Calibri"/>
                <a:ea typeface="Calibri" panose="020F0502020204030204" pitchFamily="34" charset="0"/>
                <a:cs typeface="Times New Roman"/>
              </a:rPr>
              <a:t>auto-pay</a:t>
            </a:r>
            <a:r>
              <a:rPr lang="en-US" sz="3400" dirty="0">
                <a:solidFill>
                  <a:srgbClr val="FFC000"/>
                </a:solidFill>
                <a:effectLst/>
                <a:latin typeface="Calibri"/>
                <a:ea typeface="Calibri" panose="020F0502020204030204" pitchFamily="34" charset="0"/>
                <a:cs typeface="Times New Roman"/>
              </a:rPr>
              <a:t> </a:t>
            </a:r>
            <a:r>
              <a:rPr lang="en-US" sz="3400" b="1" dirty="0">
                <a:solidFill>
                  <a:srgbClr val="FFC000"/>
                </a:solidFill>
                <a:effectLst/>
                <a:latin typeface="Calibri"/>
                <a:ea typeface="Calibri" panose="020F0502020204030204" pitchFamily="34" charset="0"/>
                <a:cs typeface="Times New Roman"/>
              </a:rPr>
              <a:t>to providers</a:t>
            </a:r>
            <a:r>
              <a:rPr lang="en-US" sz="3400" dirty="0">
                <a:solidFill>
                  <a:schemeClr val="bg1"/>
                </a:solidFill>
                <a:effectLst/>
                <a:latin typeface="Calibri"/>
                <a:ea typeface="Calibri" panose="020F0502020204030204" pitchFamily="34" charset="0"/>
                <a:cs typeface="Times New Roman"/>
              </a:rPr>
              <a:t>?</a:t>
            </a:r>
          </a:p>
          <a:p>
            <a:pPr marL="457200" marR="0" algn="just">
              <a:lnSpc>
                <a:spcPct val="107000"/>
              </a:lnSpc>
              <a:spcBef>
                <a:spcPts val="0"/>
              </a:spcBef>
              <a:spcAft>
                <a:spcPts val="0"/>
              </a:spcAft>
            </a:pPr>
            <a:endParaRPr lang="en-US" sz="3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r>
              <a:rPr lang="en-US" sz="3400" dirty="0">
                <a:solidFill>
                  <a:schemeClr val="bg1"/>
                </a:solidFill>
                <a:latin typeface="Calibri"/>
                <a:ea typeface="Calibri" panose="020F0502020204030204" pitchFamily="34" charset="0"/>
                <a:cs typeface="Times New Roman"/>
              </a:rPr>
              <a:t>D</a:t>
            </a:r>
            <a:r>
              <a:rPr lang="en-US" sz="3400" dirty="0">
                <a:solidFill>
                  <a:schemeClr val="bg1"/>
                </a:solidFill>
                <a:effectLst/>
                <a:latin typeface="Calibri"/>
                <a:ea typeface="Calibri" panose="020F0502020204030204" pitchFamily="34" charset="0"/>
                <a:cs typeface="Times New Roman"/>
              </a:rPr>
              <a:t>ebit cards are included with most HSAs</a:t>
            </a:r>
            <a:r>
              <a:rPr lang="en-US" sz="3400" dirty="0">
                <a:solidFill>
                  <a:schemeClr val="bg1"/>
                </a:solidFill>
                <a:latin typeface="Calibri"/>
                <a:ea typeface="Calibri" panose="020F0502020204030204" pitchFamily="34" charset="0"/>
                <a:cs typeface="Times New Roman"/>
              </a:rPr>
              <a:t>.  </a:t>
            </a:r>
          </a:p>
          <a:p>
            <a:pPr marL="457200" marR="0" algn="just">
              <a:lnSpc>
                <a:spcPct val="107000"/>
              </a:lnSpc>
              <a:spcBef>
                <a:spcPts val="0"/>
              </a:spcBef>
              <a:spcAft>
                <a:spcPts val="0"/>
              </a:spcAft>
            </a:pPr>
            <a:endParaRPr lang="en-US" sz="3400" dirty="0">
              <a:solidFill>
                <a:schemeClr val="bg1"/>
              </a:solidFill>
              <a:effectLst/>
              <a:latin typeface="Calibri"/>
              <a:ea typeface="Calibri" panose="020F0502020204030204" pitchFamily="34" charset="0"/>
              <a:cs typeface="Times New Roman"/>
            </a:endParaRPr>
          </a:p>
          <a:p>
            <a:pPr marL="457200" marR="0" algn="just">
              <a:lnSpc>
                <a:spcPct val="107000"/>
              </a:lnSpc>
              <a:spcBef>
                <a:spcPts val="0"/>
              </a:spcBef>
              <a:spcAft>
                <a:spcPts val="0"/>
              </a:spcAft>
            </a:pPr>
            <a:r>
              <a:rPr lang="en-US" sz="3400" dirty="0">
                <a:solidFill>
                  <a:schemeClr val="bg1"/>
                </a:solidFill>
                <a:latin typeface="Calibri"/>
                <a:ea typeface="Calibri" panose="020F0502020204030204" pitchFamily="34" charset="0"/>
                <a:cs typeface="Times New Roman"/>
              </a:rPr>
              <a:t>A</a:t>
            </a:r>
            <a:r>
              <a:rPr lang="en-US" sz="3400" dirty="0">
                <a:solidFill>
                  <a:schemeClr val="bg1"/>
                </a:solidFill>
                <a:effectLst/>
                <a:latin typeface="Calibri"/>
                <a:ea typeface="Calibri" panose="020F0502020204030204" pitchFamily="34" charset="0"/>
                <a:cs typeface="Times New Roman"/>
              </a:rPr>
              <a:t>n </a:t>
            </a:r>
            <a:r>
              <a:rPr lang="en-US" sz="3400" b="1" dirty="0">
                <a:solidFill>
                  <a:schemeClr val="accent4"/>
                </a:solidFill>
                <a:effectLst/>
                <a:latin typeface="Calibri"/>
                <a:ea typeface="Calibri" panose="020F0502020204030204" pitchFamily="34" charset="0"/>
                <a:cs typeface="Times New Roman"/>
              </a:rPr>
              <a:t>employee</a:t>
            </a:r>
            <a:r>
              <a:rPr lang="en-US" sz="3400" dirty="0">
                <a:solidFill>
                  <a:schemeClr val="bg1"/>
                </a:solidFill>
                <a:effectLst/>
                <a:latin typeface="Calibri"/>
                <a:ea typeface="Calibri" panose="020F0502020204030204" pitchFamily="34" charset="0"/>
                <a:cs typeface="Times New Roman"/>
              </a:rPr>
              <a:t> can choose auto-pay to providers, but an </a:t>
            </a:r>
            <a:r>
              <a:rPr lang="en-US" sz="3400" b="1" dirty="0">
                <a:solidFill>
                  <a:schemeClr val="accent4"/>
                </a:solidFill>
                <a:effectLst/>
                <a:latin typeface="Calibri"/>
                <a:ea typeface="Calibri" panose="020F0502020204030204" pitchFamily="34" charset="0"/>
                <a:cs typeface="Times New Roman"/>
              </a:rPr>
              <a:t>employer cannot </a:t>
            </a:r>
            <a:r>
              <a:rPr lang="en-US" sz="3400" dirty="0">
                <a:solidFill>
                  <a:schemeClr val="bg1"/>
                </a:solidFill>
                <a:effectLst/>
                <a:latin typeface="Calibri"/>
                <a:ea typeface="Calibri" panose="020F0502020204030204" pitchFamily="34" charset="0"/>
                <a:cs typeface="Times New Roman"/>
              </a:rPr>
              <a:t>elect that option for an employee. This is because, with an HSA, an employee determines </a:t>
            </a:r>
            <a:r>
              <a:rPr lang="en-US" sz="3400">
                <a:solidFill>
                  <a:schemeClr val="bg1"/>
                </a:solidFill>
                <a:effectLst/>
                <a:latin typeface="Calibri"/>
                <a:ea typeface="Calibri" panose="020F0502020204030204" pitchFamily="34" charset="0"/>
                <a:cs typeface="Times New Roman"/>
              </a:rPr>
              <a:t>when these </a:t>
            </a:r>
            <a:r>
              <a:rPr lang="en-US" sz="3400" dirty="0">
                <a:solidFill>
                  <a:schemeClr val="bg1"/>
                </a:solidFill>
                <a:effectLst/>
                <a:latin typeface="Calibri"/>
                <a:ea typeface="Calibri" panose="020F0502020204030204" pitchFamily="34" charset="0"/>
                <a:cs typeface="Times New Roman"/>
              </a:rPr>
              <a:t>funds are used.</a:t>
            </a:r>
          </a:p>
          <a:p>
            <a:pPr marL="457200" marR="0" algn="just">
              <a:lnSpc>
                <a:spcPct val="107000"/>
              </a:lnSpc>
              <a:spcBef>
                <a:spcPts val="0"/>
              </a:spcBef>
              <a:spcAft>
                <a:spcPts val="0"/>
              </a:spcAft>
            </a:pP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700" dirty="0">
              <a:solidFill>
                <a:srgbClr val="FEFFFF"/>
              </a:solidFill>
            </a:endParaRPr>
          </a:p>
        </p:txBody>
      </p:sp>
    </p:spTree>
    <p:extLst>
      <p:ext uri="{BB962C8B-B14F-4D97-AF65-F5344CB8AC3E}">
        <p14:creationId xmlns:p14="http://schemas.microsoft.com/office/powerpoint/2010/main" val="12809591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endParaRPr>
          </a:p>
        </p:txBody>
      </p:sp>
      <p:sp>
        <p:nvSpPr>
          <p:cNvPr id="2" name="Title 1">
            <a:extLst>
              <a:ext uri="{FF2B5EF4-FFF2-40B4-BE49-F238E27FC236}">
                <a16:creationId xmlns:a16="http://schemas.microsoft.com/office/drawing/2014/main" id="{2651D26B-2BB2-4917-8166-536BA1AEED1A}"/>
              </a:ext>
            </a:extLst>
          </p:cNvPr>
          <p:cNvSpPr>
            <a:spLocks noGrp="1"/>
          </p:cNvSpPr>
          <p:nvPr>
            <p:ph type="title"/>
          </p:nvPr>
        </p:nvSpPr>
        <p:spPr>
          <a:xfrm>
            <a:off x="934872" y="982272"/>
            <a:ext cx="3388419" cy="4560970"/>
          </a:xfrm>
        </p:spPr>
        <p:txBody>
          <a:bodyPr>
            <a:normAutofit/>
          </a:bodyPr>
          <a:lstStyle/>
          <a:p>
            <a:r>
              <a:rPr lang="en-US" dirty="0">
                <a:solidFill>
                  <a:srgbClr val="FFFFFF"/>
                </a:solidFill>
              </a:rPr>
              <a:t>What are the benefits of an </a:t>
            </a:r>
            <a:r>
              <a:rPr lang="en-US" b="1" dirty="0">
                <a:solidFill>
                  <a:srgbClr val="FFC000"/>
                </a:solidFill>
              </a:rPr>
              <a:t>HSA</a:t>
            </a:r>
            <a:r>
              <a:rPr lang="en-US" dirty="0">
                <a:solidFill>
                  <a:srgbClr val="FFFFFF"/>
                </a:solidFill>
              </a:rPr>
              <a:t>...</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3" name="Content Placeholder 2">
            <a:extLst>
              <a:ext uri="{FF2B5EF4-FFF2-40B4-BE49-F238E27FC236}">
                <a16:creationId xmlns:a16="http://schemas.microsoft.com/office/drawing/2014/main" id="{EA70E46E-0F03-4885-8A53-9D8856D76BF2}"/>
              </a:ext>
            </a:extLst>
          </p:cNvPr>
          <p:cNvSpPr>
            <a:spLocks noGrp="1"/>
          </p:cNvSpPr>
          <p:nvPr>
            <p:ph idx="1"/>
          </p:nvPr>
        </p:nvSpPr>
        <p:spPr>
          <a:xfrm>
            <a:off x="5255164" y="1874520"/>
            <a:ext cx="5948831" cy="4737259"/>
          </a:xfrm>
        </p:spPr>
        <p:txBody>
          <a:bodyPr anchor="ctr">
            <a:normAutofit fontScale="55000" lnSpcReduction="20000"/>
          </a:bodyPr>
          <a:lstStyle/>
          <a:p>
            <a:pPr marL="0" indent="0" algn="ctr">
              <a:buNone/>
            </a:pPr>
            <a:r>
              <a:rPr lang="en-US" sz="4100" b="1" dirty="0">
                <a:effectLst/>
                <a:latin typeface="Calibri"/>
                <a:ea typeface="Calibri" panose="020F0502020204030204" pitchFamily="34" charset="0"/>
                <a:cs typeface="Times New Roman"/>
              </a:rPr>
              <a:t>Ask </a:t>
            </a:r>
            <a:r>
              <a:rPr lang="en-US" sz="4100" b="1" dirty="0">
                <a:latin typeface="Calibri"/>
                <a:ea typeface="Calibri" panose="020F0502020204030204" pitchFamily="34" charset="0"/>
                <a:cs typeface="Times New Roman"/>
              </a:rPr>
              <a:t>your central office or Third Party Administrator (TPA) for more details:</a:t>
            </a:r>
          </a:p>
          <a:p>
            <a:pPr marL="0" indent="0" algn="ctr">
              <a:buNone/>
            </a:pPr>
            <a:endParaRPr lang="en-US"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r>
              <a:rPr lang="en-US" sz="3400" dirty="0">
                <a:solidFill>
                  <a:schemeClr val="bg1"/>
                </a:solidFill>
                <a:effectLst/>
                <a:latin typeface="Calibri"/>
                <a:ea typeface="Calibri" panose="020F0502020204030204" pitchFamily="34" charset="0"/>
                <a:cs typeface="Times New Roman"/>
              </a:rPr>
              <a:t>An HSA is a tax-preferred savings vehicle that provides tax-free dollars to an employee for qualified health expenses, now or in the future.</a:t>
            </a:r>
          </a:p>
          <a:p>
            <a:pPr marL="457200" marR="0" algn="just">
              <a:lnSpc>
                <a:spcPct val="107000"/>
              </a:lnSpc>
              <a:spcBef>
                <a:spcPts val="0"/>
              </a:spcBef>
              <a:spcAft>
                <a:spcPts val="0"/>
              </a:spcAft>
            </a:pPr>
            <a:r>
              <a:rPr lang="en-US" sz="3400" dirty="0">
                <a:solidFill>
                  <a:schemeClr val="bg1"/>
                </a:solidFill>
                <a:latin typeface="Calibri"/>
                <a:ea typeface="Calibri" panose="020F0502020204030204" pitchFamily="34" charset="0"/>
                <a:cs typeface="Times New Roman"/>
              </a:rPr>
              <a:t>Employees who use little health care can save HSA dollars over the years to build up an account that can be used at any time, tax- and penalty-free, for medical, dental, vision, or even COBRA premiums.</a:t>
            </a:r>
          </a:p>
          <a:p>
            <a:pPr marL="457200" marR="0" algn="just">
              <a:lnSpc>
                <a:spcPct val="107000"/>
              </a:lnSpc>
              <a:spcBef>
                <a:spcPts val="0"/>
              </a:spcBef>
              <a:spcAft>
                <a:spcPts val="0"/>
              </a:spcAft>
            </a:pPr>
            <a:r>
              <a:rPr lang="en-US" sz="3400" dirty="0">
                <a:solidFill>
                  <a:schemeClr val="bg1"/>
                </a:solidFill>
                <a:effectLst/>
                <a:latin typeface="Calibri"/>
                <a:ea typeface="Calibri" panose="020F0502020204030204" pitchFamily="34" charset="0"/>
                <a:cs typeface="Times New Roman"/>
              </a:rPr>
              <a:t>HSA dollars can be used anytime tax-free for qualified medical expenses or can be withdrawn penalty-free after the account owner turns 65.</a:t>
            </a:r>
          </a:p>
          <a:p>
            <a:pPr marL="457200" marR="0" algn="just">
              <a:lnSpc>
                <a:spcPct val="107000"/>
              </a:lnSpc>
              <a:spcBef>
                <a:spcPts val="0"/>
              </a:spcBef>
              <a:spcAft>
                <a:spcPts val="0"/>
              </a:spcAft>
            </a:pPr>
            <a:r>
              <a:rPr lang="en-US" sz="3400" dirty="0">
                <a:solidFill>
                  <a:schemeClr val="bg1"/>
                </a:solidFill>
                <a:latin typeface="Calibri" panose="020F0502020204030204" pitchFamily="34" charset="0"/>
                <a:ea typeface="Calibri" panose="020F0502020204030204" pitchFamily="34" charset="0"/>
                <a:cs typeface="Times New Roman" panose="02020603050405020304" pitchFamily="18" charset="0"/>
              </a:rPr>
              <a:t>Account owners that use HSA dollars for </a:t>
            </a:r>
            <a:r>
              <a:rPr lang="en-US" sz="34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non-qualified</a:t>
            </a:r>
            <a:r>
              <a:rPr lang="en-US" sz="3400" dirty="0">
                <a:solidFill>
                  <a:schemeClr val="bg1"/>
                </a:solidFill>
                <a:latin typeface="Calibri" panose="020F0502020204030204" pitchFamily="34" charset="0"/>
                <a:ea typeface="Calibri" panose="020F0502020204030204" pitchFamily="34" charset="0"/>
                <a:cs typeface="Times New Roman" panose="02020603050405020304" pitchFamily="18" charset="0"/>
              </a:rPr>
              <a:t> medical expenses are subject </a:t>
            </a:r>
            <a:r>
              <a:rPr lang="en-US" sz="34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to taxes and penalties.  </a:t>
            </a:r>
          </a:p>
          <a:p>
            <a:pPr marL="457200" marR="0" algn="just">
              <a:lnSpc>
                <a:spcPct val="107000"/>
              </a:lnSpc>
              <a:spcBef>
                <a:spcPts val="0"/>
              </a:spcBef>
              <a:spcAft>
                <a:spcPts val="0"/>
              </a:spcAft>
            </a:pP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700" dirty="0">
              <a:solidFill>
                <a:srgbClr val="FEFFFF"/>
              </a:solidFill>
            </a:endParaRPr>
          </a:p>
        </p:txBody>
      </p:sp>
    </p:spTree>
    <p:extLst>
      <p:ext uri="{BB962C8B-B14F-4D97-AF65-F5344CB8AC3E}">
        <p14:creationId xmlns:p14="http://schemas.microsoft.com/office/powerpoint/2010/main" val="19378454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6C3090-590D-4685-938C-D1FDDED86A1A}"/>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Where can you learn more about IRS rules for an HRA &amp; HSA?</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2DA5376-C9AA-49AE-8528-79D81E78D134}"/>
              </a:ext>
            </a:extLst>
          </p:cNvPr>
          <p:cNvSpPr>
            <a:spLocks noGrp="1"/>
          </p:cNvSpPr>
          <p:nvPr>
            <p:ph idx="1"/>
          </p:nvPr>
        </p:nvSpPr>
        <p:spPr>
          <a:xfrm>
            <a:off x="4447308" y="591344"/>
            <a:ext cx="6906491" cy="5585619"/>
          </a:xfrm>
        </p:spPr>
        <p:txBody>
          <a:bodyPr anchor="ctr">
            <a:normAutofit/>
          </a:bodyPr>
          <a:lstStyle/>
          <a:p>
            <a:r>
              <a:rPr lang="en-US" sz="3200" dirty="0"/>
              <a:t>Speak to your central office personnel.</a:t>
            </a:r>
          </a:p>
          <a:p>
            <a:r>
              <a:rPr lang="en-US" sz="3200" dirty="0"/>
              <a:t>Speak to customer service representatives with the Third Party Administrator (TPA) for your school district.</a:t>
            </a:r>
          </a:p>
          <a:p>
            <a:r>
              <a:rPr lang="en-US" sz="3200" dirty="0"/>
              <a:t>Read the </a:t>
            </a:r>
            <a:r>
              <a:rPr lang="en-US" sz="3200" u="sng" dirty="0">
                <a:hlinkClick r:id="rId2"/>
              </a:rPr>
              <a:t>general guidance</a:t>
            </a:r>
            <a:r>
              <a:rPr lang="en-US" sz="3200" dirty="0">
                <a:hlinkClick r:id="rId2"/>
              </a:rPr>
              <a:t> </a:t>
            </a:r>
            <a:r>
              <a:rPr lang="en-US" sz="3200" dirty="0"/>
              <a:t>on VEHI’s website.</a:t>
            </a:r>
          </a:p>
        </p:txBody>
      </p:sp>
    </p:spTree>
    <p:extLst>
      <p:ext uri="{BB962C8B-B14F-4D97-AF65-F5344CB8AC3E}">
        <p14:creationId xmlns:p14="http://schemas.microsoft.com/office/powerpoint/2010/main" val="10398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Shape 28">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4D9F826-4C1F-4CCB-A111-8D296D3221F8}"/>
              </a:ext>
            </a:extLst>
          </p:cNvPr>
          <p:cNvSpPr>
            <a:spLocks noGrp="1"/>
          </p:cNvSpPr>
          <p:nvPr>
            <p:ph type="title"/>
          </p:nvPr>
        </p:nvSpPr>
        <p:spPr>
          <a:xfrm>
            <a:off x="838201" y="982272"/>
            <a:ext cx="2983884" cy="4560970"/>
          </a:xfrm>
        </p:spPr>
        <p:txBody>
          <a:bodyPr>
            <a:normAutofit/>
          </a:bodyPr>
          <a:lstStyle/>
          <a:p>
            <a:r>
              <a:rPr lang="en-US" sz="4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Remind me: </a:t>
            </a:r>
            <a:r>
              <a:rPr lang="en-US" sz="4000" dirty="0">
                <a:solidFill>
                  <a:srgbClr val="FFFFFF"/>
                </a:solidFill>
                <a:latin typeface="Calibri" panose="020F0502020204030204" pitchFamily="34" charset="0"/>
                <a:ea typeface="Calibri" panose="020F0502020204030204" pitchFamily="34" charset="0"/>
                <a:cs typeface="Times New Roman" panose="02020603050405020304" pitchFamily="18" charset="0"/>
              </a:rPr>
              <a:t>W</a:t>
            </a:r>
            <a:r>
              <a:rPr lang="en-US" sz="4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hat is an HRA, HSA &amp; FSA?</a:t>
            </a:r>
            <a:endParaRPr lang="en-US" sz="4000" dirty="0">
              <a:solidFill>
                <a:srgbClr val="FFFFFF"/>
              </a:solidFill>
            </a:endParaRPr>
          </a:p>
        </p:txBody>
      </p:sp>
      <p:sp>
        <p:nvSpPr>
          <p:cNvPr id="31"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9CF1C2B-C6F9-4BBA-B7B2-752767CA6529}"/>
              </a:ext>
            </a:extLst>
          </p:cNvPr>
          <p:cNvSpPr>
            <a:spLocks noGrp="1"/>
          </p:cNvSpPr>
          <p:nvPr>
            <p:ph idx="1"/>
          </p:nvPr>
        </p:nvSpPr>
        <p:spPr>
          <a:xfrm>
            <a:off x="5221862" y="1514008"/>
            <a:ext cx="5948831" cy="4955372"/>
          </a:xfrm>
        </p:spPr>
        <p:txBody>
          <a:bodyPr anchor="ctr">
            <a:normAutofit fontScale="47500" lnSpcReduction="20000"/>
          </a:bodyPr>
          <a:lstStyle/>
          <a:p>
            <a:pPr marR="0" indent="0">
              <a:spcBef>
                <a:spcPts val="0"/>
              </a:spcBef>
              <a:spcAft>
                <a:spcPts val="0"/>
              </a:spcAft>
              <a:buNone/>
            </a:pPr>
            <a:endParaRPr lang="en-US" sz="3600" b="1" dirty="0">
              <a:solidFill>
                <a:srgbClr val="FEFFFF"/>
              </a:solidFill>
              <a:latin typeface="Calibri" panose="020F0502020204030204" pitchFamily="34" charset="0"/>
              <a:ea typeface="Calibri" panose="020F0502020204030204" pitchFamily="34" charset="0"/>
              <a:cs typeface="Times New Roman" panose="02020603050405020304" pitchFamily="18" charset="0"/>
            </a:endParaRPr>
          </a:p>
          <a:p>
            <a:pPr indent="0">
              <a:spcBef>
                <a:spcPts val="0"/>
              </a:spcBef>
              <a:buNone/>
            </a:pP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a:t>
            </a:r>
            <a:r>
              <a:rPr lang="en-US" sz="36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36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Health Reimbursement Arrangement (HRA</a:t>
            </a:r>
            <a:r>
              <a:rPr lang="en-US" sz="3600"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 </a:t>
            </a: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is an employer-owned account into which an employer contributes funds for employees’ qualified, out-of-pocket medical and prescription services as defined by the IRS.  Money not used by the employee remains with the employer.  An HRA is a available with all four VEHI health plans in 2023.</a:t>
            </a:r>
          </a:p>
          <a:p>
            <a:pPr indent="0">
              <a:spcBef>
                <a:spcPts val="0"/>
              </a:spcBef>
              <a:buNone/>
            </a:pPr>
            <a:endPar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endParaRPr>
          </a:p>
          <a:p>
            <a:pPr indent="0">
              <a:spcBef>
                <a:spcPts val="0"/>
              </a:spcBef>
              <a:buNone/>
            </a:pP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a:t>
            </a:r>
            <a:r>
              <a:rPr lang="en-US" sz="36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36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Health Savings Account (HSA)</a:t>
            </a: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is an employee-owned</a:t>
            </a:r>
            <a:r>
              <a:rPr lang="en-US" sz="36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account used to pay for qualified, out-of-pocket medical and prescription expenses as defined by the IRS.  Money is contributed by the employer and, if desired, by the employee consistent with IRS rules.  Funds not spent remain with the employee.  The HSA is only available with the </a:t>
            </a:r>
            <a:r>
              <a:rPr lang="en-US" sz="3600"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Silver CDHP </a:t>
            </a: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in 2023.</a:t>
            </a:r>
          </a:p>
          <a:p>
            <a:pPr indent="0">
              <a:spcBef>
                <a:spcPts val="0"/>
              </a:spcBef>
              <a:buNone/>
            </a:pPr>
            <a:endParaRPr lang="en-US" sz="36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indent="0">
              <a:spcBef>
                <a:spcPts val="0"/>
              </a:spcBef>
              <a:buNone/>
            </a:pP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a:t>
            </a:r>
            <a:r>
              <a:rPr lang="en-US" sz="36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36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Flexible Spending Account (FSA) </a:t>
            </a: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is money set aside by an employee, pre-tax, to pay for qualified, out-of-pocket medical, prescription, vision and dental expenses as defined by the IRS.  In most cases, if the money is not used within the contract period, the money is forfeited by the employee to the employer (“use it or lose it”). Some employers have a roll-over provision. Check with your central office to understand your options.</a:t>
            </a:r>
            <a:endParaRPr lang="en-US" sz="36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0"/>
              </a:spcAft>
            </a:pPr>
            <a:endPar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FEFFFF"/>
              </a:solidFill>
            </a:endParaRPr>
          </a:p>
        </p:txBody>
      </p:sp>
    </p:spTree>
    <p:extLst>
      <p:ext uri="{BB962C8B-B14F-4D97-AF65-F5344CB8AC3E}">
        <p14:creationId xmlns:p14="http://schemas.microsoft.com/office/powerpoint/2010/main" val="4077501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Shape 28">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4D9F826-4C1F-4CCB-A111-8D296D3221F8}"/>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Are </a:t>
            </a:r>
            <a:r>
              <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HRAs </a:t>
            </a:r>
            <a:r>
              <a:rPr lang="en-US" sz="4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&amp; </a:t>
            </a:r>
            <a:r>
              <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FSAs</a:t>
            </a:r>
            <a:r>
              <a:rPr lang="en-US" sz="4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available in 2023 with all four VEHI Plans?</a:t>
            </a:r>
            <a:endParaRPr lang="en-US" sz="4000" dirty="0">
              <a:solidFill>
                <a:srgbClr val="FFFFFF"/>
              </a:solidFill>
            </a:endParaRPr>
          </a:p>
        </p:txBody>
      </p:sp>
      <p:sp>
        <p:nvSpPr>
          <p:cNvPr id="31"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9CF1C2B-C6F9-4BBA-B7B2-752767CA6529}"/>
              </a:ext>
            </a:extLst>
          </p:cNvPr>
          <p:cNvSpPr>
            <a:spLocks noGrp="1"/>
          </p:cNvSpPr>
          <p:nvPr>
            <p:ph idx="1"/>
          </p:nvPr>
        </p:nvSpPr>
        <p:spPr>
          <a:xfrm>
            <a:off x="5221862" y="1514008"/>
            <a:ext cx="5948831" cy="5032842"/>
          </a:xfrm>
        </p:spPr>
        <p:txBody>
          <a:bodyPr anchor="ctr">
            <a:normAutofit/>
          </a:bodyPr>
          <a:lstStyle/>
          <a:p>
            <a:pPr indent="0">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In 2023, employees are eligible for an </a:t>
            </a:r>
            <a:r>
              <a:rPr lang="en-US" sz="2400"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HRA</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(Health Reimbursement Arrangement)  </a:t>
            </a:r>
          </a:p>
          <a:p>
            <a:pPr marR="0" indent="0">
              <a:spcBef>
                <a:spcPts val="0"/>
              </a:spcBef>
              <a:spcAft>
                <a:spcPts val="0"/>
              </a:spcAft>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w</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ith </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ANY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of the four VEHI plans (Platinum, Gold, Gold CDHP and Silver CDHP).</a:t>
            </a:r>
          </a:p>
          <a:p>
            <a:pPr marL="457200" marR="0">
              <a:spcBef>
                <a:spcPts val="0"/>
              </a:spcBef>
              <a:spcAft>
                <a:spcPts val="0"/>
              </a:spcAft>
            </a:pPr>
            <a:endPar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0000"/>
              </a:lnSpc>
              <a:spcBef>
                <a:spcPts val="0"/>
              </a:spcBef>
              <a:buNone/>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nSpc>
                <a:spcPct val="100000"/>
              </a:lnSpc>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In 2023, employees are eligible for an </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FSA</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p>
          <a:p>
            <a:pPr marL="0" marR="0" lvl="0" indent="0">
              <a:lnSpc>
                <a:spcPct val="100000"/>
              </a:lnSpc>
              <a:spcBef>
                <a:spcPts val="0"/>
              </a:spcBef>
              <a:buNone/>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(Flexible Spending Account) if permitted by   </a:t>
            </a:r>
          </a:p>
          <a:p>
            <a:pPr marL="0" marR="0" lvl="0" indent="0">
              <a:lnSpc>
                <a:spcPct val="100000"/>
              </a:lnSpc>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their local collective bargaining agreement </a:t>
            </a:r>
          </a:p>
          <a:p>
            <a:pPr marL="0" marR="0" lvl="0" indent="0">
              <a:lnSpc>
                <a:spcPct val="100000"/>
              </a:lnSpc>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or school district policies, </a:t>
            </a:r>
            <a:r>
              <a:rPr lang="en-US" sz="24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AND</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if they do    </a:t>
            </a:r>
          </a:p>
          <a:p>
            <a:pPr marL="0" marR="0" lvl="0" indent="0">
              <a:lnSpc>
                <a:spcPct val="100000"/>
              </a:lnSpc>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not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elect an HSA with the Silver CDHP.   </a:t>
            </a:r>
          </a:p>
          <a:p>
            <a:pPr marL="0" marR="0" lvl="0" indent="0">
              <a:lnSpc>
                <a:spcPct val="100000"/>
              </a:lnSpc>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Only a </a:t>
            </a:r>
            <a:r>
              <a:rPr lang="en-US" sz="2400"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Limited-Purpose FSA </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can be paired              </a:t>
            </a:r>
          </a:p>
          <a:p>
            <a:pPr marL="0" marR="0" lvl="0" indent="0">
              <a:lnSpc>
                <a:spcPct val="100000"/>
              </a:lnSpc>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with</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an HSA.)</a:t>
            </a:r>
          </a:p>
          <a:p>
            <a:endParaRPr lang="en-US" sz="2400" dirty="0">
              <a:solidFill>
                <a:srgbClr val="FEFFFF"/>
              </a:solidFill>
            </a:endParaRPr>
          </a:p>
        </p:txBody>
      </p:sp>
    </p:spTree>
    <p:extLst>
      <p:ext uri="{BB962C8B-B14F-4D97-AF65-F5344CB8AC3E}">
        <p14:creationId xmlns:p14="http://schemas.microsoft.com/office/powerpoint/2010/main" val="2967748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Shape 42">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BC37206-5D67-4780-90C8-262CD8AF2B00}"/>
              </a:ext>
            </a:extLst>
          </p:cNvPr>
          <p:cNvSpPr>
            <a:spLocks noGrp="1"/>
          </p:cNvSpPr>
          <p:nvPr>
            <p:ph type="title"/>
          </p:nvPr>
        </p:nvSpPr>
        <p:spPr>
          <a:xfrm>
            <a:off x="934872" y="982272"/>
            <a:ext cx="3388419" cy="4560970"/>
          </a:xfrm>
        </p:spPr>
        <p:txBody>
          <a:bodyPr>
            <a:normAutofit/>
          </a:bodyPr>
          <a:lstStyle/>
          <a:p>
            <a:r>
              <a:rPr lang="en-US" sz="4000" b="1" dirty="0">
                <a:solidFill>
                  <a:srgbClr val="FFFFFF"/>
                </a:solidFill>
              </a:rPr>
              <a:t>Can I elect a </a:t>
            </a:r>
            <a:r>
              <a:rPr lang="en-US" sz="4000" b="1" dirty="0">
                <a:solidFill>
                  <a:srgbClr val="FFC000"/>
                </a:solidFill>
              </a:rPr>
              <a:t>Health Savings Account </a:t>
            </a:r>
            <a:r>
              <a:rPr lang="en-US" sz="4000" b="1" dirty="0">
                <a:solidFill>
                  <a:srgbClr val="FFFFFF"/>
                </a:solidFill>
              </a:rPr>
              <a:t>(HSA) in 2023?</a:t>
            </a:r>
            <a:br>
              <a:rPr lang="en-US" sz="4000" b="1" dirty="0">
                <a:solidFill>
                  <a:srgbClr val="FFFFFF"/>
                </a:solidFill>
              </a:rPr>
            </a:br>
            <a:endParaRPr lang="en-US" sz="4000" b="1" dirty="0">
              <a:solidFill>
                <a:srgbClr val="FFFFFF"/>
              </a:solidFill>
            </a:endParaRPr>
          </a:p>
        </p:txBody>
      </p:sp>
      <p:sp>
        <p:nvSpPr>
          <p:cNvPr id="45"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Content Placeholder 2">
            <a:extLst>
              <a:ext uri="{FF2B5EF4-FFF2-40B4-BE49-F238E27FC236}">
                <a16:creationId xmlns:a16="http://schemas.microsoft.com/office/drawing/2014/main" id="{D9AE061D-A7E8-4B0D-AE2B-E114FB2DD38D}"/>
              </a:ext>
            </a:extLst>
          </p:cNvPr>
          <p:cNvSpPr>
            <a:spLocks noGrp="1"/>
          </p:cNvSpPr>
          <p:nvPr>
            <p:ph idx="1"/>
          </p:nvPr>
        </p:nvSpPr>
        <p:spPr>
          <a:xfrm>
            <a:off x="5221862" y="1719618"/>
            <a:ext cx="5948831" cy="4334629"/>
          </a:xfrm>
        </p:spPr>
        <p:txBody>
          <a:bodyPr anchor="ctr">
            <a:normAutofit fontScale="92500" lnSpcReduction="10000"/>
          </a:bodyPr>
          <a:lstStyle/>
          <a:p>
            <a:pPr marR="0" indent="0" algn="ctr">
              <a:spcBef>
                <a:spcPts val="0"/>
              </a:spcBef>
              <a:spcAft>
                <a:spcPts val="800"/>
              </a:spcAft>
              <a:buNone/>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Yes.  But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ONLY</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with ONE VEHI Plan:</a:t>
            </a:r>
          </a:p>
          <a:p>
            <a:pPr marL="0" marR="0" lvl="0" indent="0" algn="ctr">
              <a:spcBef>
                <a:spcPts val="0"/>
              </a:spcBef>
              <a:spcAft>
                <a:spcPts val="800"/>
              </a:spcAft>
              <a:buNone/>
            </a:pPr>
            <a:r>
              <a:rPr lang="en-US"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Silver CDHP</a:t>
            </a:r>
          </a:p>
          <a:p>
            <a:pPr marL="0" marR="0" lvl="0" indent="0">
              <a:spcBef>
                <a:spcPts val="0"/>
              </a:spcBef>
              <a:spcAft>
                <a:spcPts val="800"/>
              </a:spcAft>
              <a:buNone/>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_____________________________________</a:t>
            </a:r>
          </a:p>
          <a:p>
            <a:pPr marL="0" marR="0" lvl="0" indent="0">
              <a:spcBef>
                <a:spcPts val="0"/>
              </a:spcBef>
              <a:spcAft>
                <a:spcPts val="800"/>
              </a:spcAft>
              <a:buNone/>
            </a:pPr>
            <a:endParaRPr lang="en-US" sz="1200" b="1" dirty="0">
              <a:solidFill>
                <a:srgbClr val="FEFFFF"/>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800"/>
              </a:spcAft>
              <a:buNone/>
            </a:pPr>
            <a:r>
              <a:rPr lang="en-US" sz="24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Em</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ployees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CANNOT</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elect an HSA &amp;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CANNOT</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receive an employer contribution to an HSA with any other VEHI plan</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t>
            </a:r>
          </a:p>
          <a:p>
            <a:pPr>
              <a:spcBef>
                <a:spcPts val="0"/>
              </a:spcBef>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Platinum (non-CDHP) – HRA only</a:t>
            </a:r>
          </a:p>
          <a:p>
            <a:pPr>
              <a:spcBef>
                <a:spcPts val="0"/>
              </a:spcBef>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Gold (non-CDHP) – HRA only</a:t>
            </a:r>
          </a:p>
          <a:p>
            <a:pPr>
              <a:spcBef>
                <a:spcPts val="0"/>
              </a:spcBef>
              <a:spcAft>
                <a:spcPts val="800"/>
              </a:spcAft>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Gold CDHP – HRA only</a:t>
            </a:r>
          </a:p>
          <a:p>
            <a:pPr>
              <a:spcBef>
                <a:spcPts val="0"/>
              </a:spcBef>
              <a:spcAft>
                <a:spcPts val="800"/>
              </a:spcAft>
            </a:pPr>
            <a:endParaRPr lang="en-US" sz="2400" b="1" dirty="0">
              <a:solidFill>
                <a:srgbClr val="FEFFFF"/>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800"/>
              </a:spcAft>
              <a:buNone/>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You will learn more about HSAs (and </a:t>
            </a:r>
            <a:r>
              <a:rPr lang="en-US" sz="24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HRAs) </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later in this presentation.</a:t>
            </a:r>
          </a:p>
          <a:p>
            <a:endParaRPr lang="en-US" sz="2200" dirty="0">
              <a:solidFill>
                <a:srgbClr val="FEFFFF"/>
              </a:solidFill>
            </a:endParaRPr>
          </a:p>
        </p:txBody>
      </p:sp>
    </p:spTree>
    <p:extLst>
      <p:ext uri="{BB962C8B-B14F-4D97-AF65-F5344CB8AC3E}">
        <p14:creationId xmlns:p14="http://schemas.microsoft.com/office/powerpoint/2010/main" val="1554316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51D26B-2BB2-4917-8166-536BA1AEED1A}"/>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One more thing:</a:t>
            </a:r>
            <a:br>
              <a:rPr lang="en-US" dirty="0">
                <a:solidFill>
                  <a:srgbClr val="FFFFFF"/>
                </a:solidFill>
              </a:rPr>
            </a:br>
            <a:br>
              <a:rPr lang="en-US" dirty="0">
                <a:solidFill>
                  <a:srgbClr val="FFFFFF"/>
                </a:solidFill>
              </a:rPr>
            </a:br>
            <a:r>
              <a:rPr lang="en-US" dirty="0">
                <a:solidFill>
                  <a:srgbClr val="FFFFFF"/>
                </a:solidFill>
              </a:rPr>
              <a:t>If you choose an </a:t>
            </a:r>
            <a:r>
              <a:rPr lang="en-US" b="1" dirty="0">
                <a:solidFill>
                  <a:schemeClr val="accent1"/>
                </a:solidFill>
              </a:rPr>
              <a:t>HRA</a:t>
            </a:r>
            <a:r>
              <a:rPr lang="en-US" dirty="0">
                <a:solidFill>
                  <a:schemeClr val="accent1"/>
                </a:solidFill>
              </a:rPr>
              <a:t> </a:t>
            </a:r>
            <a:r>
              <a:rPr lang="en-US" dirty="0">
                <a:solidFill>
                  <a:srgbClr val="FFFFFF"/>
                </a:solidFill>
              </a:rPr>
              <a:t>in 2023...</a:t>
            </a:r>
          </a:p>
        </p:txBody>
      </p:sp>
      <p:sp>
        <p:nvSpPr>
          <p:cNvPr id="25" name="Arc 2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A70E46E-0F03-4885-8A53-9D8856D76BF2}"/>
              </a:ext>
            </a:extLst>
          </p:cNvPr>
          <p:cNvSpPr>
            <a:spLocks noGrp="1"/>
          </p:cNvSpPr>
          <p:nvPr>
            <p:ph idx="1"/>
          </p:nvPr>
        </p:nvSpPr>
        <p:spPr>
          <a:xfrm>
            <a:off x="4447308" y="591344"/>
            <a:ext cx="6906491" cy="5585619"/>
          </a:xfrm>
        </p:spPr>
        <p:txBody>
          <a:bodyPr anchor="ctr">
            <a:normAutofit/>
          </a:bodyPr>
          <a:lstStyle/>
          <a:p>
            <a:pPr marR="0" indent="0" algn="ctr">
              <a:spcBef>
                <a:spcPts val="0"/>
              </a:spcBef>
              <a:spcAft>
                <a:spcPts val="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You will have access to:</a:t>
            </a:r>
          </a:p>
          <a:p>
            <a:pPr marR="0" indent="0">
              <a:spcBef>
                <a:spcPts val="0"/>
              </a:spcBef>
              <a:spcAft>
                <a:spcPts val="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	A </a:t>
            </a:r>
            <a:r>
              <a:rPr lang="en-US"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d</a:t>
            </a:r>
            <a:r>
              <a:rPr lang="en-US"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ebit card </a:t>
            </a:r>
            <a:r>
              <a:rPr lang="en-US" dirty="0">
                <a:effectLst/>
                <a:latin typeface="Calibri" panose="020F0502020204030204" pitchFamily="34" charset="0"/>
                <a:ea typeface="Calibri" panose="020F0502020204030204" pitchFamily="34" charset="0"/>
                <a:cs typeface="Times New Roman" panose="02020603050405020304" pitchFamily="18" charset="0"/>
              </a:rPr>
              <a:t>for Rx expenses.</a:t>
            </a:r>
          </a:p>
          <a:p>
            <a:pPr marL="0" indent="0">
              <a:spcBef>
                <a:spcPts val="0"/>
              </a:spcBef>
              <a:buNone/>
            </a:pPr>
            <a:endParaRPr lang="en-US" dirty="0">
              <a:latin typeface="Calibri"/>
              <a:ea typeface="Calibri" panose="020F0502020204030204" pitchFamily="34" charset="0"/>
              <a:cs typeface="Times New Roman"/>
            </a:endParaRPr>
          </a:p>
          <a:p>
            <a:pPr marL="0" indent="0">
              <a:spcBef>
                <a:spcPts val="0"/>
              </a:spcBef>
              <a:buNone/>
            </a:pPr>
            <a:r>
              <a:rPr lang="en-US" dirty="0">
                <a:effectLst/>
                <a:latin typeface="Calibri"/>
                <a:ea typeface="Calibri" panose="020F0502020204030204" pitchFamily="34" charset="0"/>
                <a:cs typeface="Times New Roman"/>
              </a:rPr>
              <a:t>			and</a:t>
            </a:r>
            <a:r>
              <a:rPr lang="en-US" dirty="0">
                <a:latin typeface="Calibri"/>
                <a:ea typeface="Calibri" panose="020F0502020204030204" pitchFamily="34" charset="0"/>
                <a:cs typeface="Times New Roman"/>
              </a:rPr>
              <a:t> </a:t>
            </a:r>
            <a:endParaRPr lang="en-US" dirty="0"/>
          </a:p>
          <a:p>
            <a:pPr marL="0" indent="0">
              <a:spcBef>
                <a:spcPts val="0"/>
              </a:spcBef>
              <a:spcAft>
                <a:spcPts val="800"/>
              </a:spcAft>
              <a:buNone/>
            </a:pPr>
            <a:endParaRPr lang="en-US" b="1" dirty="0">
              <a:latin typeface="Calibri"/>
              <a:ea typeface="Calibri" panose="020F0502020204030204" pitchFamily="34" charset="0"/>
              <a:cs typeface="Times New Roman"/>
            </a:endParaRPr>
          </a:p>
          <a:p>
            <a:pPr marL="0" indent="0">
              <a:spcBef>
                <a:spcPts val="0"/>
              </a:spcBef>
              <a:spcAft>
                <a:spcPts val="800"/>
              </a:spcAft>
              <a:buNone/>
            </a:pPr>
            <a:r>
              <a:rPr lang="en-US" b="1" dirty="0">
                <a:effectLst/>
                <a:latin typeface="Calibri"/>
                <a:ea typeface="Calibri" panose="020F0502020204030204" pitchFamily="34" charset="0"/>
                <a:cs typeface="Times New Roman"/>
              </a:rPr>
              <a:t>	</a:t>
            </a:r>
            <a:r>
              <a:rPr lang="en-US" u="sng" dirty="0">
                <a:solidFill>
                  <a:srgbClr val="FF0000"/>
                </a:solidFill>
                <a:effectLst/>
                <a:latin typeface="Calibri"/>
                <a:ea typeface="Calibri" panose="020F0502020204030204" pitchFamily="34" charset="0"/>
                <a:cs typeface="Times New Roman"/>
              </a:rPr>
              <a:t>Auto-pay to providers </a:t>
            </a:r>
            <a:r>
              <a:rPr lang="en-US" dirty="0">
                <a:effectLst/>
                <a:latin typeface="Calibri"/>
                <a:ea typeface="Calibri" panose="020F0502020204030204" pitchFamily="34" charset="0"/>
                <a:cs typeface="Times New Roman"/>
              </a:rPr>
              <a:t>to cover medical 	claims.</a:t>
            </a:r>
            <a:r>
              <a:rPr lang="en-US" dirty="0">
                <a:latin typeface="Calibri"/>
                <a:ea typeface="Calibri" panose="020F0502020204030204" pitchFamily="34" charset="0"/>
                <a:cs typeface="Times New Roman"/>
              </a:rPr>
              <a:t>  </a:t>
            </a:r>
            <a:endParaRPr lang="en-US" dirty="0"/>
          </a:p>
          <a:p>
            <a:pPr marL="0" indent="0">
              <a:buNone/>
            </a:pPr>
            <a:endParaRPr lang="en-US" dirty="0"/>
          </a:p>
        </p:txBody>
      </p:sp>
    </p:spTree>
    <p:extLst>
      <p:ext uri="{BB962C8B-B14F-4D97-AF65-F5344CB8AC3E}">
        <p14:creationId xmlns:p14="http://schemas.microsoft.com/office/powerpoint/2010/main" val="646897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232486-FBF6-4CF1-BEB3-E65D81AEE4FE}"/>
              </a:ext>
            </a:extLst>
          </p:cNvPr>
          <p:cNvSpPr>
            <a:spLocks noGrp="1"/>
          </p:cNvSpPr>
          <p:nvPr>
            <p:ph type="title"/>
          </p:nvPr>
        </p:nvSpPr>
        <p:spPr>
          <a:xfrm>
            <a:off x="6574587" y="3076114"/>
            <a:ext cx="4805996" cy="1297115"/>
          </a:xfrm>
        </p:spPr>
        <p:txBody>
          <a:bodyPr vert="horz" lIns="91440" tIns="45720" rIns="91440" bIns="45720" rtlCol="0" anchor="t">
            <a:noAutofit/>
          </a:bodyPr>
          <a:lstStyle/>
          <a:p>
            <a:r>
              <a:rPr lang="en-US" sz="4000" b="1" kern="1200" dirty="0">
                <a:solidFill>
                  <a:schemeClr val="tx2"/>
                </a:solidFill>
                <a:latin typeface="+mj-lt"/>
                <a:ea typeface="+mj-ea"/>
                <a:cs typeface="+mj-cs"/>
              </a:rPr>
              <a:t>Let’s talk about money – premium and out-of-pocket (OOP) costs</a:t>
            </a:r>
          </a:p>
        </p:txBody>
      </p:sp>
      <p:pic>
        <p:nvPicPr>
          <p:cNvPr id="7" name="Graphic 6" descr="Dollar">
            <a:extLst>
              <a:ext uri="{FF2B5EF4-FFF2-40B4-BE49-F238E27FC236}">
                <a16:creationId xmlns:a16="http://schemas.microsoft.com/office/drawing/2014/main" id="{E9DA355D-D2B0-4E73-868B-4CCED1856B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63768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12601</TotalTime>
  <Words>3600</Words>
  <Application>Microsoft Office PowerPoint</Application>
  <PresentationFormat>Widescreen</PresentationFormat>
  <Paragraphs>293</Paragraphs>
  <Slides>47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Calibri</vt:lpstr>
      <vt:lpstr>Calibri Light</vt:lpstr>
      <vt:lpstr>Wingdings</vt:lpstr>
      <vt:lpstr>Office Theme</vt:lpstr>
      <vt:lpstr>2023 VEHI Webinar with Powerpoint Presentation</vt:lpstr>
      <vt:lpstr>I have VEHI coverage now.   Do I have to change plans in 2023?</vt:lpstr>
      <vt:lpstr>Are VEHI Plans changing in 2023?</vt:lpstr>
      <vt:lpstr>Coverage Eligibility Requirements &amp; Employer Contributions  for Part-Time Employees</vt:lpstr>
      <vt:lpstr>Remind me: What is an HRA, HSA &amp; FSA?</vt:lpstr>
      <vt:lpstr>Are HRAs &amp; FSAs available in 2023 with all four VEHI Plans?</vt:lpstr>
      <vt:lpstr>Can I elect a Health Savings Account (HSA) in 2023? </vt:lpstr>
      <vt:lpstr>One more thing:  If you choose an HRA in 2023...</vt:lpstr>
      <vt:lpstr>Let’s talk about money – premium and out-of-pocket (OOP) costs</vt:lpstr>
      <vt:lpstr>   Lowest Overall Cost Exposure for School Employees in 2023   </vt:lpstr>
      <vt:lpstr>Employer &amp; Employee Premium Payments for Licensed Staff </vt:lpstr>
      <vt:lpstr>Premium Payment Formula for Licensed Staff</vt:lpstr>
      <vt:lpstr>More on Premium Payment Formula for Licensed Staff</vt:lpstr>
      <vt:lpstr>Employer &amp; Employee Premium Payments for Non-Licensed Staff </vt:lpstr>
      <vt:lpstr>Employer &amp; Employee Premium Payment Formula for Non-Licensed Staff</vt:lpstr>
      <vt:lpstr>Employer &amp; Employee Out-of-Pocket (OOP) Costs for Licensed Staff</vt:lpstr>
      <vt:lpstr>Employer OOP Funding in the: Gold CDHP with an HRA for Licensed Staff</vt:lpstr>
      <vt:lpstr>Employer OOP Funding in the: Silver CDHP with an HRA for Licensed Staff</vt:lpstr>
      <vt:lpstr>Employer OOP Funding in the: Silver CDHP with an HSA for Licensed Staff</vt:lpstr>
      <vt:lpstr>Employer OOP Funding in the: Platinum Plan [non-CDHP] with an HRA for Licensed Staff</vt:lpstr>
      <vt:lpstr>Employer OOP Funding in the: Gold Plan [non-CDHP] with an HRA for Licensed Staff</vt:lpstr>
      <vt:lpstr>Employer &amp; Employee Out-of-Pocket (OOP) Costs for Non-Licensed Staff</vt:lpstr>
      <vt:lpstr>Employer OOP Funding in the Gold CDHP with an HRA for Non-Licensed Staff</vt:lpstr>
      <vt:lpstr>Employer OOP Funding in the Silver CDHP with an HRA for Non-Licensed Staff</vt:lpstr>
      <vt:lpstr>Employer OOP Funding in the Silver CDHP with an HSA for Non-Licensed Staff</vt:lpstr>
      <vt:lpstr>Employer OOP Funding in the Platinum Plan  [non-CDHP] with an HRA for Non-Licensed Staff</vt:lpstr>
      <vt:lpstr>Employer OOP Funding in the Gold Plan  [non-CDHP]  with an HRA  for Non-Licensed Staff</vt:lpstr>
      <vt:lpstr>Maximum Financial Exposure</vt:lpstr>
      <vt:lpstr>Maximum Financial Exposure (MFE)</vt:lpstr>
      <vt:lpstr>MFE for Licensed Educators in FY23 (if they “max out” their OOP costs)  </vt:lpstr>
      <vt:lpstr>MFE for Licensed Educators in FY23 (if they “max out” their OOP costs) </vt:lpstr>
      <vt:lpstr>MFE for Licensed Educators in FY23 (if they “max out” their OOP costs) </vt:lpstr>
      <vt:lpstr>MFE for Licensed Educators in FY23 (if they “max out” their OOP costs) </vt:lpstr>
      <vt:lpstr>Where can licensed educators find more information on MFE and other insurance costs?</vt:lpstr>
      <vt:lpstr>  Why VEHI can’t produce the same MFE Slides for Non-Licensed Staff </vt:lpstr>
      <vt:lpstr>  Know the Eligibility Rules for  HSAs &amp; HRAs  (It really matters.)</vt:lpstr>
      <vt:lpstr>Spouses:   *Marriage *Domestic       Partners   *Civil Unions</vt:lpstr>
      <vt:lpstr>Under IRS Rules:   Not Every Employee Can Contribute to or Receive an Employer Contribution to a Health Savings Account (HSA)</vt:lpstr>
      <vt:lpstr>HSAs &amp; Adult Children  Under federal law, your adult children, ages 19-26, can be enrolled in your VEHI Plan.   But IRS rules say:  HSA funds can be used to pay medical bills for your children 19- to 23-years-old only if...</vt:lpstr>
      <vt:lpstr>What about HSAs Funds &amp; Adult Children, Ages 24 to 26?  HSAs can be used to cover medical bills for your 24- to 26 year-old children only if…</vt:lpstr>
      <vt:lpstr>Before you choose an HSA in 2023...</vt:lpstr>
      <vt:lpstr>Before you choose an HSA in 2023...</vt:lpstr>
      <vt:lpstr>One more thing about HSAs....</vt:lpstr>
      <vt:lpstr>If you choose an HRA in 2023...</vt:lpstr>
      <vt:lpstr>One More Thing:  Before you choose an HSA in 2023...</vt:lpstr>
      <vt:lpstr>What are the benefits of an HSA...</vt:lpstr>
      <vt:lpstr>Where can you learn more about IRS rules for an HRA &amp; HSA?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VT-NEA Uniserv Director Presentation  What public school employees should know about the 2019 Statewide Health Care Bargaining Decision when choosing a VEHI Health Insurance Plan for 2021</dc:title>
  <dc:creator>Mark Hage</dc:creator>
  <cp:lastModifiedBy>Bobby-Jo Salls</cp:lastModifiedBy>
  <cp:revision>50</cp:revision>
  <cp:lastPrinted>2021-10-13T11:35:36Z</cp:lastPrinted>
  <dcterms:created xsi:type="dcterms:W3CDTF">2020-10-07T19:54:26Z</dcterms:created>
  <dcterms:modified xsi:type="dcterms:W3CDTF">2022-10-18T20:30:16Z</dcterms:modified>
</cp:coreProperties>
</file>